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63" r:id="rId3"/>
    <p:sldId id="258" r:id="rId4"/>
    <p:sldId id="259" r:id="rId5"/>
    <p:sldId id="264" r:id="rId6"/>
    <p:sldId id="265" r:id="rId7"/>
    <p:sldId id="266" r:id="rId8"/>
    <p:sldId id="267" r:id="rId9"/>
    <p:sldId id="269" r:id="rId10"/>
    <p:sldId id="272" r:id="rId11"/>
    <p:sldId id="270" r:id="rId12"/>
    <p:sldId id="273" r:id="rId13"/>
    <p:sldId id="274" r:id="rId14"/>
    <p:sldId id="275" r:id="rId15"/>
    <p:sldId id="276" r:id="rId16"/>
    <p:sldId id="277" r:id="rId17"/>
    <p:sldId id="282" r:id="rId18"/>
    <p:sldId id="278" r:id="rId19"/>
    <p:sldId id="279" r:id="rId20"/>
    <p:sldId id="280" r:id="rId21"/>
    <p:sldId id="281" r:id="rId22"/>
    <p:sldId id="261" r:id="rId23"/>
    <p:sldId id="283" r:id="rId24"/>
    <p:sldId id="284" r:id="rId25"/>
    <p:sldId id="285" r:id="rId26"/>
    <p:sldId id="286" r:id="rId27"/>
    <p:sldId id="287" r:id="rId28"/>
    <p:sldId id="257" r:id="rId29"/>
    <p:sldId id="288" r:id="rId30"/>
    <p:sldId id="289" r:id="rId31"/>
    <p:sldId id="290" r:id="rId32"/>
    <p:sldId id="294" r:id="rId33"/>
    <p:sldId id="292" r:id="rId34"/>
    <p:sldId id="291" r:id="rId35"/>
    <p:sldId id="293" r:id="rId36"/>
    <p:sldId id="295" r:id="rId37"/>
    <p:sldId id="297" r:id="rId38"/>
    <p:sldId id="296" r:id="rId3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C4AAAA"/>
    <a:srgbClr val="DEB886"/>
    <a:srgbClr val="000000"/>
    <a:srgbClr val="8A4513"/>
    <a:srgbClr val="CD85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558"/>
    <p:restoredTop sz="94629"/>
  </p:normalViewPr>
  <p:slideViewPr>
    <p:cSldViewPr snapToGrid="0">
      <p:cViewPr>
        <p:scale>
          <a:sx n="50" d="100"/>
          <a:sy n="50" d="100"/>
        </p:scale>
        <p:origin x="632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2EA5A-78E9-C344-AE66-29667172F472}" type="datetimeFigureOut">
              <a:rPr lang="ru-RU" smtClean="0"/>
              <a:t>27.12.2025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42E75-1FDF-C648-8CC6-4BEE00EE7D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79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42E75-1FDF-C648-8CC6-4BEE00EE7D3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568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9A4E1-CFCD-61AE-43F2-889ADDD61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20B7821-170A-81B4-BDF4-5E14B6EBB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A1AB220-7576-1BA0-6812-6658EC417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F21DAA-75C7-A468-AF08-EF1F7DD485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42E75-1FDF-C648-8CC6-4BEE00EE7D3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314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B4632-9A00-FDD4-93C5-C74B7D925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D18CD79-AB7C-33DF-E4AF-F11928F83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0C41A48-0BA1-8CA1-DE01-8AE8058F5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F87BE9-B98D-957D-18F1-6ABAF6F281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42E75-1FDF-C648-8CC6-4BEE00EE7D3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5899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5C0A50-7B0F-D91A-D8C2-63E113B3A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D9BD29B-06BE-8DA2-6D33-E852132D9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4AAE04-C353-FA4D-B507-228908396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AE1C-AD26-7D47-968A-4C8520CF2294}" type="datetimeFigureOut">
              <a:rPr lang="ru-RU" smtClean="0"/>
              <a:t>27.12.2025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AF4C6E-0D1C-4E8D-CDFD-3A81A0825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2D6336-7255-BF45-5C80-DEDAABD08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94A5-C28E-0F49-A57E-E45F505050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4183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D9498C-C955-923D-3481-F0272DA3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78ADA86-697C-88E2-0A40-71C059FAA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6D4096-16B9-8001-C987-F6E267C22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AE1C-AD26-7D47-968A-4C8520CF2294}" type="datetimeFigureOut">
              <a:rPr lang="ru-RU" smtClean="0"/>
              <a:t>27.12.2025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7380E7-01E0-0706-25CF-D2E496059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72557E-CE8B-BAA7-CE60-00F789EB2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94A5-C28E-0F49-A57E-E45F505050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39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DA43B1-4C25-7457-5765-3E55DB4E4A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50CC54F-95B0-184C-3D3F-B6445481E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983497-CC7F-6999-3777-28E311375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AE1C-AD26-7D47-968A-4C8520CF2294}" type="datetimeFigureOut">
              <a:rPr lang="ru-RU" smtClean="0"/>
              <a:t>27.12.2025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2B78C3-A8B7-18DE-72FF-517CDD789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E6475D-B326-D040-9821-200E934C5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94A5-C28E-0F49-A57E-E45F505050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06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28130-882B-D4FB-55B2-83D0EEF6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18A694-3B21-01C3-3A1F-5150C3F7F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3EB8D4-2310-B6C1-9E2F-4ECF89DCD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AE1C-AD26-7D47-968A-4C8520CF2294}" type="datetimeFigureOut">
              <a:rPr lang="ru-RU" smtClean="0"/>
              <a:t>27.12.2025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00BC13-E1D7-5F5D-B97C-23C21A21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2E0010-E0B1-1F4C-B09A-4B2F002D8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94A5-C28E-0F49-A57E-E45F505050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4865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D39CD4-D76F-5D22-E7B9-DCCE88A58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653751-9A29-2E12-D28E-89CC34640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E99524-1473-226D-6316-0A43E60E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AE1C-AD26-7D47-968A-4C8520CF2294}" type="datetimeFigureOut">
              <a:rPr lang="ru-RU" smtClean="0"/>
              <a:t>27.12.2025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C8D2FB-7A26-09FB-F6CA-0CE5959F5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684CA2-0F92-CEA9-F793-80A7226C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94A5-C28E-0F49-A57E-E45F505050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318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178AB-1953-93ED-ACCA-EB649C8C6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520088-7B8F-8A88-8709-4D7587EFFB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AF8FB55-9ED9-1633-C8EE-2D677C0DF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D9BCD5-2645-32AB-2EEF-F2A786595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AE1C-AD26-7D47-968A-4C8520CF2294}" type="datetimeFigureOut">
              <a:rPr lang="ru-RU" smtClean="0"/>
              <a:t>27.12.2025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461A03-F765-CCA1-3CB7-D4A443031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E58553-4212-F98F-0BBA-98FFA06C9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94A5-C28E-0F49-A57E-E45F505050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3904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4ABFAE-896D-55D7-0CFB-68792F025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02EC643-8871-97D6-E767-1CCAE02DC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23553E8-A6A2-AAA2-9890-08009902C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0571B78-9D34-F928-D7EE-038A68E74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90C3AB7-79CD-F64A-C6D8-B68526FF9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C69FE1B-73D8-CA41-F362-CC3396544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AE1C-AD26-7D47-968A-4C8520CF2294}" type="datetimeFigureOut">
              <a:rPr lang="ru-RU" smtClean="0"/>
              <a:t>27.12.2025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7B0D9F5-3A0F-9863-C9BA-F422156CC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4EC5472-9FE8-9FE7-6D1E-A9A1D8D4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94A5-C28E-0F49-A57E-E45F505050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64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199E3-4BB2-A08B-3916-70C7D3B60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8DE7E74-5793-3393-533C-C811BE733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AE1C-AD26-7D47-968A-4C8520CF2294}" type="datetimeFigureOut">
              <a:rPr lang="ru-RU" smtClean="0"/>
              <a:t>27.12.2025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29684FA-282D-EA6C-7CE2-940EF4F93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27AD669-CE35-9375-8592-16793F0B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94A5-C28E-0F49-A57E-E45F505050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089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C576CF0-F2DC-F5D5-B3B9-5E74F8FCC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AE1C-AD26-7D47-968A-4C8520CF2294}" type="datetimeFigureOut">
              <a:rPr lang="ru-RU" smtClean="0"/>
              <a:t>27.12.2025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590A016-937F-4B2D-141A-6208AC44F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F260F8-28A0-77AF-0594-D3EFA723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94A5-C28E-0F49-A57E-E45F505050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3726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9C42A4-777D-421B-D281-5B666CE5B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212723-592D-09C4-EC48-D8B343EAC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ED7DE1-C9F8-1298-E338-FD268D168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49642E-3D4E-3EE1-A0AA-68FB11A39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AE1C-AD26-7D47-968A-4C8520CF2294}" type="datetimeFigureOut">
              <a:rPr lang="ru-RU" smtClean="0"/>
              <a:t>27.12.2025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360A2D4-13C5-A3C8-023E-3A6FD47AC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9C1B7B-B06E-1302-C4C6-117B340F1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94A5-C28E-0F49-A57E-E45F505050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4396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B169E5-CA38-1D7E-864D-60CC6C0A9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799FF8D-3268-7AC6-ADC8-116CC32BC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738C7AC-07B3-3BDD-3F75-3828C0F1D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BFEBFA-8371-73FB-2512-E33800298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AAE1C-AD26-7D47-968A-4C8520CF2294}" type="datetimeFigureOut">
              <a:rPr lang="ru-RU" smtClean="0"/>
              <a:t>27.12.2025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765001-FCDC-0477-018F-2EEA258B8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A1BDAD-B83D-1E4B-3D9A-8047CE722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194A5-C28E-0F49-A57E-E45F505050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417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42A75C-BB45-5E65-DABD-93C20E12C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AC0656-F908-07D8-808B-7BDCABF58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8EC124-FE71-9F0B-2EC1-C32EBC0F49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2AAE1C-AD26-7D47-968A-4C8520CF2294}" type="datetimeFigureOut">
              <a:rPr lang="ru-RU" smtClean="0"/>
              <a:t>27.12.2025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1A5B7D-8966-4054-933F-0C360463F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BAECAB-8309-D4A8-6FD8-58FB3D104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8194A5-C28E-0F49-A57E-E45F505050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126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C71355-57F0-BFA2-6CAB-388ECE296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837" y="864973"/>
            <a:ext cx="11339384" cy="3225113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7600" b="1" dirty="0">
                <a:solidFill>
                  <a:srgbClr val="800000"/>
                </a:solidFill>
                <a:latin typeface="+mn-lt"/>
              </a:rPr>
              <a:t>Клиентская аналитика</a:t>
            </a:r>
            <a:br>
              <a:rPr lang="ru-RU" sz="6600" b="1" dirty="0">
                <a:latin typeface="+mn-lt"/>
              </a:rPr>
            </a:br>
            <a:r>
              <a:rPr lang="ru-RU" dirty="0">
                <a:latin typeface="+mn-lt"/>
              </a:rPr>
              <a:t>по данным по заявкам на кредит в банк</a:t>
            </a:r>
            <a:endParaRPr lang="ru-RU" sz="6600" dirty="0">
              <a:latin typeface="+mn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16AE742-1803-8D90-4B84-504ECE0BF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837" y="5053914"/>
            <a:ext cx="9501516" cy="574589"/>
          </a:xfrm>
        </p:spPr>
        <p:txBody>
          <a:bodyPr>
            <a:normAutofit/>
          </a:bodyPr>
          <a:lstStyle/>
          <a:p>
            <a:pPr algn="l"/>
            <a:r>
              <a:rPr lang="ru-RU" sz="3200" b="1" dirty="0"/>
              <a:t>Выполнила: </a:t>
            </a:r>
            <a:r>
              <a:rPr lang="ru-RU" sz="3200" dirty="0"/>
              <a:t>Катышева А.А., МСМТ243</a:t>
            </a:r>
          </a:p>
        </p:txBody>
      </p:sp>
    </p:spTree>
    <p:extLst>
      <p:ext uri="{BB962C8B-B14F-4D97-AF65-F5344CB8AC3E}">
        <p14:creationId xmlns:p14="http://schemas.microsoft.com/office/powerpoint/2010/main" val="374200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5A653-ED50-E9E0-502D-9D4A698B3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B2475AC-4699-99D0-887B-1B99F36428F6}"/>
              </a:ext>
            </a:extLst>
          </p:cNvPr>
          <p:cNvSpPr txBox="1">
            <a:spLocks/>
          </p:cNvSpPr>
          <p:nvPr/>
        </p:nvSpPr>
        <p:spPr>
          <a:xfrm>
            <a:off x="294502" y="229201"/>
            <a:ext cx="7318871" cy="314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Анализ уникальных значений категориальных переменных</a:t>
            </a:r>
          </a:p>
        </p:txBody>
      </p:sp>
      <p:pic>
        <p:nvPicPr>
          <p:cNvPr id="2" name="Объект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8463509-92E6-616A-DD97-434CD1BF4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830" y="2880567"/>
            <a:ext cx="5753100" cy="3748232"/>
          </a:xfrm>
        </p:spPr>
      </p:pic>
      <p:pic>
        <p:nvPicPr>
          <p:cNvPr id="5" name="Рисунок 4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17A5D79-B001-26EB-61FE-C64EADE12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70" y="814229"/>
            <a:ext cx="5177790" cy="364363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D3036F2A-5948-39B2-41EE-5E9AC08C6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502" y="4754683"/>
            <a:ext cx="5511938" cy="17064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158700" rIns="91440" bIns="68241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Переменная 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+mn-lt"/>
              </a:rPr>
              <a:t>EMPL_PROPERTY 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(сфера бизнеса работодателя). Здесь есть три относительно крупные группы: торговля, производство и агрегированная группа 'Другое'. наименее распространены туризм, с/х деятельность и юридические услуги. Остальные категории составляют около 4% от всех данных.</a:t>
            </a:r>
            <a:endParaRPr lang="ru-RU" altLang="ru-RU" sz="1600" b="1" dirty="0">
              <a:latin typeface="+mn-l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6A5E2B0-35F5-A606-270B-EC34F159D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070" y="1281437"/>
            <a:ext cx="5492860" cy="7215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158700" rIns="91440" bIns="68241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Переменная 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+mn-lt"/>
              </a:rPr>
              <a:t>FAMILY_STATUS 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(семейный статус). Наибольшая доля клиентов находится в браке.</a:t>
            </a:r>
            <a:endParaRPr kumimoji="0" lang="ru-RU" altLang="ru-RU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4944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CF786-C56F-127C-4631-4CEBFEC73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E6C1E72-304B-0BEA-70B3-3C97C3C402B0}"/>
              </a:ext>
            </a:extLst>
          </p:cNvPr>
          <p:cNvSpPr txBox="1">
            <a:spLocks/>
          </p:cNvSpPr>
          <p:nvPr/>
        </p:nvSpPr>
        <p:spPr>
          <a:xfrm>
            <a:off x="294502" y="229201"/>
            <a:ext cx="7318871" cy="314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Анализ уникальных значений категориальных переменных</a:t>
            </a:r>
          </a:p>
        </p:txBody>
      </p:sp>
      <p:pic>
        <p:nvPicPr>
          <p:cNvPr id="4" name="Рисунок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7A26F0C-6963-FA50-10A6-A8C441919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507" y="728470"/>
            <a:ext cx="3726142" cy="3206925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A68939B-E022-E43D-459F-FF4967BC9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8629" y="728470"/>
            <a:ext cx="4902015" cy="3206926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8B5359C-602D-A21F-CECF-C588AD0ACB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1112" y="3284434"/>
            <a:ext cx="5299063" cy="3344365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CDCD1C9A-530A-4171-9C97-50BD7CFD6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524" y="4051587"/>
            <a:ext cx="6831112" cy="26913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158700" rIns="91440" bIns="68241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Переменная 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+mn-lt"/>
              </a:rPr>
              <a:t>EMPL_TYPE 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(должность). Примерно треть клиентов являются специалистами, дальше идут менеджеры среднего звена и вспомогательный персонал. Здесь тоже есть категория 'Другое', которая составляет 1,3% от всех данных.</a:t>
            </a:r>
            <a:endParaRPr kumimoji="0" lang="ru-RU" altLang="ru-RU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solidFill>
                  <a:srgbClr val="000000"/>
                </a:solidFill>
                <a:latin typeface="+mn-lt"/>
              </a:rPr>
              <a:t>П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еременная 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+mn-lt"/>
              </a:rPr>
              <a:t>EMPL_SIZE 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(зарплата). Большая часть клиентов зарабатывают свыше 250 тысяч. При этом есть пересекающиеся категории &gt;100 и &gt;=100.</a:t>
            </a:r>
            <a:endParaRPr kumimoji="0" lang="ru-RU" altLang="ru-RU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Переменная 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+mn-lt"/>
              </a:rPr>
              <a:t>EMPL_FORM 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(организационно-правовая форма. Самая частая форма бизнеса - ООО. Самые редкие формы объединены в категорию 'Иная форма'.</a:t>
            </a:r>
            <a:endParaRPr kumimoji="0" lang="ru-RU" altLang="ru-RU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6922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EFB0F-21B6-E118-293E-B32A3BF63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8B7904F-4007-C9AB-5060-1B340BCFEA5A}"/>
              </a:ext>
            </a:extLst>
          </p:cNvPr>
          <p:cNvSpPr txBox="1">
            <a:spLocks/>
          </p:cNvSpPr>
          <p:nvPr/>
        </p:nvSpPr>
        <p:spPr>
          <a:xfrm>
            <a:off x="294502" y="229201"/>
            <a:ext cx="9206337" cy="314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Визуализация распределения количественных бинарных переменных</a:t>
            </a:r>
          </a:p>
        </p:txBody>
      </p:sp>
      <p:pic>
        <p:nvPicPr>
          <p:cNvPr id="3" name="Рисунок 2" descr="Изображение выглядит как круг, снимок экрана, диаграмм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DC45AAC-CCBC-D858-9CA6-E0F6F5294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2" y="647818"/>
            <a:ext cx="6989956" cy="6080371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018AE26D-1336-2762-96DE-B5D5B0557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1710" y="2342318"/>
            <a:ext cx="3974654" cy="2691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8700" rIns="91440" bIns="6824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Среди клиентов банка преобладают люди без страховки (61%) и залога (66%) с просрочкой до 30 дней.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Доля клиентов, не имеющих просрочки по кредитам свыше 1 месяца, в текущем году составляет порядка 85%.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Количество клиентов с просрочкой свыше 30 дней когда-либо минимально (меньше 5%). </a:t>
            </a:r>
          </a:p>
        </p:txBody>
      </p:sp>
    </p:spTree>
    <p:extLst>
      <p:ext uri="{BB962C8B-B14F-4D97-AF65-F5344CB8AC3E}">
        <p14:creationId xmlns:p14="http://schemas.microsoft.com/office/powerpoint/2010/main" val="3188066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B5CA3-70B3-E5D8-F539-3C28D1564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ED45CC3-5901-0213-E071-EA3C860245B0}"/>
              </a:ext>
            </a:extLst>
          </p:cNvPr>
          <p:cNvSpPr txBox="1">
            <a:spLocks/>
          </p:cNvSpPr>
          <p:nvPr/>
        </p:nvSpPr>
        <p:spPr>
          <a:xfrm>
            <a:off x="294502" y="229201"/>
            <a:ext cx="9206337" cy="314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Визуализация распределения количественных переменных</a:t>
            </a:r>
          </a:p>
        </p:txBody>
      </p:sp>
      <p:pic>
        <p:nvPicPr>
          <p:cNvPr id="4" name="Рисунок 3" descr="Изображение выглядит как снимок экрана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12C97F3-2032-DC0E-085C-ABFF50BF1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2" y="692454"/>
            <a:ext cx="9189808" cy="2587789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, текст, диаграмм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4469F85-7C24-D1DE-C2D6-D35063FD0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02" y="3429000"/>
            <a:ext cx="7297789" cy="3153366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2B7511A0-370B-6F0F-82E4-20A21B23D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7708" y="2047627"/>
            <a:ext cx="4372879" cy="4661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8700" rIns="91440" bIns="6824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Наибольшее число клиентов не имеют детей, поэтому самый частый возраст детей - 0 лет.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У клиентов с детьми в основном младенцы и новорожденные, самый старший возраст ребенка - 6 лет (1 человек) 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Только у одного клиента 3 иждивенца, у остальных меньше (у большинства их нет вообще).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У большинства клиентов нет онлайн-аккаунта, значительная часть заходит с другого устройства.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Чаще всего у клиентов есть по 1-2 кредитному счету, у многих их нет вообще.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Большая часть клиентов не имеет закрытых кредитов (вероятно, так как в принципе не является кредитным клиентом). </a:t>
            </a:r>
          </a:p>
        </p:txBody>
      </p:sp>
    </p:spTree>
    <p:extLst>
      <p:ext uri="{BB962C8B-B14F-4D97-AF65-F5344CB8AC3E}">
        <p14:creationId xmlns:p14="http://schemas.microsoft.com/office/powerpoint/2010/main" val="2664529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38153-0F5D-9176-7F14-82C3D2A60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A891581-BA16-3ADE-73DC-15AB59F91BFB}"/>
              </a:ext>
            </a:extLst>
          </p:cNvPr>
          <p:cNvSpPr txBox="1">
            <a:spLocks/>
          </p:cNvSpPr>
          <p:nvPr/>
        </p:nvSpPr>
        <p:spPr>
          <a:xfrm>
            <a:off x="294502" y="229201"/>
            <a:ext cx="9206337" cy="314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Визуализация распределения количественных переменных</a:t>
            </a:r>
          </a:p>
        </p:txBody>
      </p:sp>
      <p:pic>
        <p:nvPicPr>
          <p:cNvPr id="3" name="Рисунок 2" descr="Изображение выглядит как диаграмма, План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920A84F-A48D-ECAE-D41C-8326DA0C0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2" y="719207"/>
            <a:ext cx="11656748" cy="4614794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3C56F25D-3E56-54DF-9A21-05B92E3D7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545" y="4714491"/>
            <a:ext cx="11951250" cy="219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8700" rIns="91440" bIns="6824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ru-RU" altLang="ru-RU" sz="1600" b="1" dirty="0">
              <a:latin typeface="Aptos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ru-RU" altLang="ru-RU" sz="1600" b="1" dirty="0">
              <a:latin typeface="Aptos" panose="020B00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Большинство значений количества запросов в бюро кредитных историй сконцентрированы возле 0.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Чем меньше ретроспектива анализа количества обращений в бюро кредитных историй, тем меньше людей попадают в выборку. Количество обращений за последние 3 месяца в основном распределено от 0 до 10, в то время как обращений за последние 2 недели в два раза меньше - от 0 до 5.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Аналогично больше клиентов имели &gt;1 активного счета в течение всего года, нежели в последние 2 месяца.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Активных счетов у клиентов больше, чем закрытых (многие имеют по несколько открытых счетов, и ни одного закрытого).</a:t>
            </a:r>
          </a:p>
        </p:txBody>
      </p:sp>
    </p:spTree>
    <p:extLst>
      <p:ext uri="{BB962C8B-B14F-4D97-AF65-F5344CB8AC3E}">
        <p14:creationId xmlns:p14="http://schemas.microsoft.com/office/powerpoint/2010/main" val="3293709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60908-19C0-819F-7FCF-F2FC2E05A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1D84AA4-67CF-6834-E9E5-F71FA840F18E}"/>
              </a:ext>
            </a:extLst>
          </p:cNvPr>
          <p:cNvSpPr txBox="1">
            <a:spLocks/>
          </p:cNvSpPr>
          <p:nvPr/>
        </p:nvSpPr>
        <p:spPr>
          <a:xfrm>
            <a:off x="294502" y="229201"/>
            <a:ext cx="9206337" cy="314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Визуализация распределения количественных переменных</a:t>
            </a:r>
          </a:p>
        </p:txBody>
      </p:sp>
      <p:pic>
        <p:nvPicPr>
          <p:cNvPr id="4" name="Рисунок 3" descr="Изображение выглядит как График, диаграмма, линия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855E664-8A3E-4A22-802B-64C7BBEA5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1" y="762000"/>
            <a:ext cx="9478311" cy="2667000"/>
          </a:xfrm>
          <a:prstGeom prst="rect">
            <a:avLst/>
          </a:prstGeom>
        </p:spPr>
      </p:pic>
      <p:pic>
        <p:nvPicPr>
          <p:cNvPr id="7" name="Рисунок 6" descr="Изображение выглядит как линия, График, диаграмма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CCC3229-0211-D71A-77CD-6C3EC27F9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688" y="3778769"/>
            <a:ext cx="9478312" cy="2850030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AB8F53D0-1026-E602-5B2D-81FBCA308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2812" y="173851"/>
            <a:ext cx="2419188" cy="3430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8700" rIns="91440" bIns="6824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Значения возраста не принимают аномально высоких или, наоборот, низких значений (клиенты банка - люди в возрасте от 23 до 61 года).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Медианный возраст - 34 года, большая часть клиентов - молодежь или люди среднего возраста.  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C8ED5A4A-21F4-7E96-98F4-909425424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83" y="4189977"/>
            <a:ext cx="2189018" cy="2445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8700" rIns="91440" bIns="6824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Многие клиенты имеют в основном до 5 кредитов.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Встречаются случаи наличия целых 34 кредитов, из-за чего среднее значение для переменной равно 6.</a:t>
            </a:r>
          </a:p>
        </p:txBody>
      </p:sp>
    </p:spTree>
    <p:extLst>
      <p:ext uri="{BB962C8B-B14F-4D97-AF65-F5344CB8AC3E}">
        <p14:creationId xmlns:p14="http://schemas.microsoft.com/office/powerpoint/2010/main" val="711685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9683B-F3EA-ABFB-9842-04884373C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68AD1AD-D9CB-D9C2-0D92-8918BDA8F285}"/>
              </a:ext>
            </a:extLst>
          </p:cNvPr>
          <p:cNvSpPr txBox="1">
            <a:spLocks/>
          </p:cNvSpPr>
          <p:nvPr/>
        </p:nvSpPr>
        <p:spPr>
          <a:xfrm>
            <a:off x="294502" y="229201"/>
            <a:ext cx="9206337" cy="314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Визуализация распределения переменных по полу</a:t>
            </a:r>
          </a:p>
        </p:txBody>
      </p:sp>
      <p:pic>
        <p:nvPicPr>
          <p:cNvPr id="3" name="Рисунок 2" descr="Изображение выглядит как снимок экрана, диаграмма, текст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72010A6-2103-A260-C61D-838517E1EB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6769"/>
          <a:stretch>
            <a:fillRect/>
          </a:stretch>
        </p:blipFill>
        <p:spPr>
          <a:xfrm>
            <a:off x="294502" y="705062"/>
            <a:ext cx="5025644" cy="568856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1E3A81-833F-1208-2B6D-522D25955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380" y="2206426"/>
            <a:ext cx="5552118" cy="2445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8700" rIns="91440" bIns="6824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Среди специалистов и вспомогательного персонала превалируют женщины, а среди оставшихся профессий – мужчины.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Женщины занимают в основном средние позиции, в то время как мужчины - высокие (менеджер) или наоборот низкие (рабочий).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Мужчины чаще женщин берут кредиты на ремонт, покупку автомобиля или недвижимости, но реже на отпуск или другие цели.</a:t>
            </a:r>
          </a:p>
        </p:txBody>
      </p:sp>
    </p:spTree>
    <p:extLst>
      <p:ext uri="{BB962C8B-B14F-4D97-AF65-F5344CB8AC3E}">
        <p14:creationId xmlns:p14="http://schemas.microsoft.com/office/powerpoint/2010/main" val="3603258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2CF8C-AA24-D739-9F11-4C097FBFE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72BC5B3-6D0F-CD6A-7ACE-12762CE3FC23}"/>
              </a:ext>
            </a:extLst>
          </p:cNvPr>
          <p:cNvSpPr txBox="1">
            <a:spLocks/>
          </p:cNvSpPr>
          <p:nvPr/>
        </p:nvSpPr>
        <p:spPr>
          <a:xfrm>
            <a:off x="294502" y="229201"/>
            <a:ext cx="9206337" cy="314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Визуализация распределения переменных по полу</a:t>
            </a:r>
          </a:p>
        </p:txBody>
      </p:sp>
      <p:pic>
        <p:nvPicPr>
          <p:cNvPr id="3" name="Рисунок 2" descr="Изображение выглядит как снимок экрана, диаграмма, текст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A185583-6668-3D51-5E02-A51B3762C0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231"/>
          <a:stretch>
            <a:fillRect/>
          </a:stretch>
        </p:blipFill>
        <p:spPr>
          <a:xfrm>
            <a:off x="294501" y="584715"/>
            <a:ext cx="4415525" cy="568856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7E7C176-7661-D855-DC45-9510D2CEC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593" y="2452646"/>
            <a:ext cx="6459407" cy="1952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8700" rIns="91440" bIns="6824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Зарплата мужчин, как правило, выше, а среди работников, получающих меньше 250 распределение мужчин и женщин одинаковое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Больше мужчин в выборке состоят в браке, а женщины чаще свободны (не состояли в браке вообще или разведены).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Доля мужчин в повторном браке выше, чем женщин, а доля тех, кто находится в гражданском браке, наоборот ниже. </a:t>
            </a:r>
          </a:p>
        </p:txBody>
      </p:sp>
    </p:spTree>
    <p:extLst>
      <p:ext uri="{BB962C8B-B14F-4D97-AF65-F5344CB8AC3E}">
        <p14:creationId xmlns:p14="http://schemas.microsoft.com/office/powerpoint/2010/main" val="2980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A4D80-EC28-1D27-F834-0A0389D95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1D11D9F-10F4-7448-7157-DFC2F9EFAA02}"/>
              </a:ext>
            </a:extLst>
          </p:cNvPr>
          <p:cNvSpPr txBox="1">
            <a:spLocks/>
          </p:cNvSpPr>
          <p:nvPr/>
        </p:nvSpPr>
        <p:spPr>
          <a:xfrm>
            <a:off x="294502" y="229201"/>
            <a:ext cx="9206337" cy="314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Визуализация распределения переменных по полу</a:t>
            </a:r>
          </a:p>
        </p:txBody>
      </p:sp>
      <p:pic>
        <p:nvPicPr>
          <p:cNvPr id="4" name="Рисунок 3" descr="Изображение выглядит как диаграмма, График, линия, оригами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F53A152-113D-6501-ED1E-C791CFE8F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2" y="873685"/>
            <a:ext cx="11395866" cy="4881656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E8CA7A6A-A9D4-A101-5A21-5E2FE38EF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092" y="5567082"/>
            <a:ext cx="11055926" cy="1214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8700" rIns="91440" bIns="6824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В целом, доли мужчин и женщин распределены примерно одинаково.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Распределение по возрасту среди мужчин более вытянутое (например, среди клиентов пожилого возраста превалируют мужчины).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Количество кредитов у мужчин также существенно больше (примерно на 5 кредитов)</a:t>
            </a:r>
          </a:p>
        </p:txBody>
      </p:sp>
    </p:spTree>
    <p:extLst>
      <p:ext uri="{BB962C8B-B14F-4D97-AF65-F5344CB8AC3E}">
        <p14:creationId xmlns:p14="http://schemas.microsoft.com/office/powerpoint/2010/main" val="4131359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2A8CA-2D60-2AAC-F386-1F9FC16F4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51A65E8-5674-2909-D135-47A4627A308C}"/>
              </a:ext>
            </a:extLst>
          </p:cNvPr>
          <p:cNvSpPr txBox="1">
            <a:spLocks/>
          </p:cNvSpPr>
          <p:nvPr/>
        </p:nvSpPr>
        <p:spPr>
          <a:xfrm>
            <a:off x="294502" y="229201"/>
            <a:ext cx="9206337" cy="314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Визуализация распределения переменных по наличию просрочки</a:t>
            </a:r>
          </a:p>
        </p:txBody>
      </p:sp>
      <p:pic>
        <p:nvPicPr>
          <p:cNvPr id="3" name="Рисунок 2" descr="Изображение выглядит как График, снимок экрана, линия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BCFF7C9-6004-D131-5EFA-E9173177A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1" y="747059"/>
            <a:ext cx="11345837" cy="482002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46DF85A3-CA95-6F8B-6104-B6A30BD49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092" y="5567082"/>
            <a:ext cx="11620407" cy="1214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8700" rIns="91440" bIns="6824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Долговая нагрузка существенно выше у клиентов с просрочкой, что подтверждает связь между кредитной нагрузкой и риском возникновения просрочек.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У клиентов с просрочками больше кредитов, что может указывать на высокий риск возникновения финансовых затруднений при наличии большого числа кредитов.</a:t>
            </a:r>
          </a:p>
        </p:txBody>
      </p:sp>
    </p:spTree>
    <p:extLst>
      <p:ext uri="{BB962C8B-B14F-4D97-AF65-F5344CB8AC3E}">
        <p14:creationId xmlns:p14="http://schemas.microsoft.com/office/powerpoint/2010/main" val="172780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меню, снимок экрана, докумен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266CF05-9A1F-AA1B-D7BC-121CC779F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877" y="686355"/>
            <a:ext cx="5783271" cy="5942444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EBC572D-B0B9-66F6-07B8-DCB72FB71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02" y="229201"/>
            <a:ext cx="7386458" cy="314497"/>
          </a:xfrm>
        </p:spPr>
        <p:txBody>
          <a:bodyPr>
            <a:noAutofit/>
          </a:bodyPr>
          <a:lstStyle/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Статистика по уникальным, нулевым и пустым значениям</a:t>
            </a:r>
            <a:endParaRPr lang="ru-RU" sz="1800" dirty="0">
              <a:latin typeface="Aptos" panose="020B0004020202020204" pitchFamily="34" charset="0"/>
            </a:endParaRPr>
          </a:p>
        </p:txBody>
      </p:sp>
      <p:pic>
        <p:nvPicPr>
          <p:cNvPr id="7" name="Рисунок 6" descr="Изображение выглядит как текст, снимок экрана, круг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BE8EA54-CB35-31C2-A7D6-50A2E5A52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960" y="1857703"/>
            <a:ext cx="3850640" cy="359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41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C6FE7-D785-781C-622B-6AC267E51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6517F5D-6B44-C61D-0CEF-1D9F0DC78684}"/>
              </a:ext>
            </a:extLst>
          </p:cNvPr>
          <p:cNvSpPr txBox="1">
            <a:spLocks/>
          </p:cNvSpPr>
          <p:nvPr/>
        </p:nvSpPr>
        <p:spPr>
          <a:xfrm>
            <a:off x="294502" y="229201"/>
            <a:ext cx="9206337" cy="314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Визуализация распределения переменных по наличию просрочки</a:t>
            </a:r>
          </a:p>
        </p:txBody>
      </p:sp>
      <p:pic>
        <p:nvPicPr>
          <p:cNvPr id="4" name="Рисунок 3" descr="Изображение выглядит как диаграмма, График, оригами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5D2D55E-6396-2016-42F0-EB4904F6D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2" y="867335"/>
            <a:ext cx="11262466" cy="4753536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1F9C63C9-A78F-D419-7F94-6BECB55F4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502" y="5961178"/>
            <a:ext cx="10936007" cy="72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6824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Молодежь реже допускает просрочку по кредитам, чем клиенты в возрасте от 30 лет и старше.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Чем больше у клиента закрытых кредитов, тем чаще он сталкивался с проблемой просрочки платежей по ним.</a:t>
            </a:r>
          </a:p>
        </p:txBody>
      </p:sp>
    </p:spTree>
    <p:extLst>
      <p:ext uri="{BB962C8B-B14F-4D97-AF65-F5344CB8AC3E}">
        <p14:creationId xmlns:p14="http://schemas.microsoft.com/office/powerpoint/2010/main" val="3006002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6808F-6341-2BA8-4EE0-E44CDD0F6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465BDD1-855F-DBE5-0AEF-E969DED3A588}"/>
              </a:ext>
            </a:extLst>
          </p:cNvPr>
          <p:cNvSpPr txBox="1">
            <a:spLocks/>
          </p:cNvSpPr>
          <p:nvPr/>
        </p:nvSpPr>
        <p:spPr>
          <a:xfrm>
            <a:off x="294502" y="229201"/>
            <a:ext cx="9206337" cy="314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Визуализация распределения переменных по наличию просрочки</a:t>
            </a:r>
          </a:p>
        </p:txBody>
      </p:sp>
      <p:pic>
        <p:nvPicPr>
          <p:cNvPr id="3" name="Рисунок 2" descr="Изображение выглядит как текст, диаграмма, Шриф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3FAAD2C-55E4-988F-D78C-70BF6043B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2" y="826247"/>
            <a:ext cx="11216184" cy="4955988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F95DDE22-C1F2-5845-CC69-EECF35A21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502" y="5961180"/>
            <a:ext cx="8558753" cy="72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6824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latin typeface="Aptos" panose="020B0004020202020204" pitchFamily="34" charset="0"/>
              </a:rPr>
              <a:t>Н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аличие имущества в залоге не останавливает людей от просрочки по кредитам.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Наличие страховки по кредиту так же сподвигает людей чаще </a:t>
            </a: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просрачивать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платежи</a:t>
            </a:r>
          </a:p>
        </p:txBody>
      </p:sp>
    </p:spTree>
    <p:extLst>
      <p:ext uri="{BB962C8B-B14F-4D97-AF65-F5344CB8AC3E}">
        <p14:creationId xmlns:p14="http://schemas.microsoft.com/office/powerpoint/2010/main" val="319795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4A958-2FAF-A309-13E7-F94FF6927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7919E62-30D5-F484-F849-C12353F332D8}"/>
              </a:ext>
            </a:extLst>
          </p:cNvPr>
          <p:cNvSpPr txBox="1">
            <a:spLocks/>
          </p:cNvSpPr>
          <p:nvPr/>
        </p:nvSpPr>
        <p:spPr>
          <a:xfrm>
            <a:off x="230245" y="416491"/>
            <a:ext cx="9535297" cy="746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altLang="ru-RU" sz="2800" b="1" dirty="0">
                <a:solidFill>
                  <a:srgbClr val="000000"/>
                </a:solidFill>
                <a:latin typeface="Aptos" panose="020B0004020202020204" pitchFamily="34" charset="0"/>
              </a:rPr>
              <a:t>Риск-профиль клиента</a:t>
            </a:r>
          </a:p>
          <a:p>
            <a:pPr>
              <a:lnSpc>
                <a:spcPct val="100000"/>
              </a:lnSpc>
            </a:pPr>
            <a:r>
              <a:rPr lang="ru-RU" altLang="ru-RU" sz="20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на основе модальных значений клиента с просрочкой в текущем месяце </a:t>
            </a: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CF88B3A8-D89B-3CED-2318-7CD0A3360E88}"/>
              </a:ext>
            </a:extLst>
          </p:cNvPr>
          <p:cNvGrpSpPr/>
          <p:nvPr/>
        </p:nvGrpSpPr>
        <p:grpSpPr>
          <a:xfrm>
            <a:off x="710850" y="1526601"/>
            <a:ext cx="10801121" cy="4598719"/>
            <a:chOff x="1025119" y="1130158"/>
            <a:chExt cx="10801121" cy="4598719"/>
          </a:xfrm>
        </p:grpSpPr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D717C661-BCFC-3F38-2EFB-3FC840C3A5F7}"/>
                </a:ext>
              </a:extLst>
            </p:cNvPr>
            <p:cNvGrpSpPr/>
            <p:nvPr/>
          </p:nvGrpSpPr>
          <p:grpSpPr>
            <a:xfrm>
              <a:off x="1025119" y="1130158"/>
              <a:ext cx="10801121" cy="4598719"/>
              <a:chOff x="1025119" y="1130158"/>
              <a:chExt cx="10801121" cy="4598719"/>
            </a:xfrm>
          </p:grpSpPr>
          <p:sp>
            <p:nvSpPr>
              <p:cNvPr id="15" name="Rectangle 1">
                <a:extLst>
                  <a:ext uri="{FF2B5EF4-FFF2-40B4-BE49-F238E27FC236}">
                    <a16:creationId xmlns:a16="http://schemas.microsoft.com/office/drawing/2014/main" id="{6B955AAD-5C26-F1C5-45E8-F91A17DBA7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20727" y="1130158"/>
                <a:ext cx="4950539" cy="5237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122199" rIns="0" bIns="122199" numCol="1" rtlCol="0" anchor="ctr" anchorCtr="0" compatLnSpc="1">
                <a:prstTxWarp prst="textNoShape">
                  <a:avLst/>
                </a:prstTxWarp>
                <a:spAutoFit/>
              </a:bodyPr>
              <a:lstStyle>
                <a:lvl1pPr marL="228600" indent="-22860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971800" indent="-22860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429000" indent="-22860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886200" indent="-22860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ru-RU" altLang="ru-RU" sz="1800" dirty="0">
                    <a:solidFill>
                      <a:srgbClr val="0F1115"/>
                    </a:solidFill>
                    <a:latin typeface="Aptos" panose="020B0004020202020204" pitchFamily="34" charset="0"/>
                  </a:rPr>
                  <a:t>имеет 6 кредитов со страховкой и без залога</a:t>
                </a:r>
                <a:endParaRPr lang="en-US" altLang="ru-RU" sz="1800" dirty="0">
                  <a:solidFill>
                    <a:srgbClr val="0F1115"/>
                  </a:solidFill>
                  <a:latin typeface="Aptos" panose="020B0004020202020204" pitchFamily="34" charset="0"/>
                </a:endParaRPr>
              </a:p>
            </p:txBody>
          </p:sp>
          <p:grpSp>
            <p:nvGrpSpPr>
              <p:cNvPr id="20" name="Группа 19">
                <a:extLst>
                  <a:ext uri="{FF2B5EF4-FFF2-40B4-BE49-F238E27FC236}">
                    <a16:creationId xmlns:a16="http://schemas.microsoft.com/office/drawing/2014/main" id="{875DFAEE-F3E4-CBDD-2CAA-27F97EC697C9}"/>
                  </a:ext>
                </a:extLst>
              </p:cNvPr>
              <p:cNvGrpSpPr/>
              <p:nvPr/>
            </p:nvGrpSpPr>
            <p:grpSpPr>
              <a:xfrm>
                <a:off x="1025119" y="1759627"/>
                <a:ext cx="10801121" cy="3969250"/>
                <a:chOff x="1025119" y="1759627"/>
                <a:chExt cx="10801121" cy="3969250"/>
              </a:xfrm>
            </p:grpSpPr>
            <p:sp>
              <p:nvSpPr>
                <p:cNvPr id="13" name="Rectangle 1">
                  <a:extLst>
                    <a:ext uri="{FF2B5EF4-FFF2-40B4-BE49-F238E27FC236}">
                      <a16:creationId xmlns:a16="http://schemas.microsoft.com/office/drawing/2014/main" id="{C0370BC6-E076-0D68-0617-2116DC84CAD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717564" y="2331222"/>
                  <a:ext cx="4108676" cy="8007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122199" rIns="0" bIns="122199" numCol="1" rtlCol="0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marL="228600" indent="-228600" algn="l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971800" indent="-228600" algn="l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429000" indent="-228600" algn="l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886200" indent="-228600" algn="l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00000"/>
                    </a:lnSpc>
                    <a:buFont typeface="Arial" panose="020B0604020202020204" pitchFamily="34" charset="0"/>
                    <a:buNone/>
                  </a:pPr>
                  <a:r>
                    <a:rPr lang="ru-RU" altLang="ru-RU" sz="1800" dirty="0">
                      <a:solidFill>
                        <a:srgbClr val="0F1115"/>
                      </a:solidFill>
                      <a:latin typeface="Aptos" panose="020B0004020202020204" pitchFamily="34" charset="0"/>
                    </a:rPr>
                    <a:t>мужчина в возрасте 34 года с зарплатой больше 250 тысяч рублей</a:t>
                  </a:r>
                </a:p>
              </p:txBody>
            </p:sp>
            <p:sp>
              <p:nvSpPr>
                <p:cNvPr id="14" name="Rectangle 1">
                  <a:extLst>
                    <a:ext uri="{FF2B5EF4-FFF2-40B4-BE49-F238E27FC236}">
                      <a16:creationId xmlns:a16="http://schemas.microsoft.com/office/drawing/2014/main" id="{C1D6D7B4-636B-6D5E-F0D3-41C498BEFEF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717564" y="3725996"/>
                  <a:ext cx="4108676" cy="8007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122199" rIns="0" bIns="122199" numCol="1" rtlCol="0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marL="228600" indent="-228600" algn="l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685800" indent="-228600" algn="l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1143000" indent="-228600" algn="l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600200" indent="-228600" algn="l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2057400" indent="-228600" algn="l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971800" indent="-228600" algn="l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429000" indent="-228600" algn="l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886200" indent="-228600" algn="l" defTabSz="914400" rtl="0" eaLnBrk="0" fontAlgn="base" latinLnBrk="0" hangingPunct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00000"/>
                    </a:lnSpc>
                    <a:buFont typeface="Arial" panose="020B0604020202020204" pitchFamily="34" charset="0"/>
                    <a:buNone/>
                  </a:pPr>
                  <a:r>
                    <a:rPr lang="ru-RU" altLang="ru-RU" sz="1800" dirty="0">
                      <a:solidFill>
                        <a:srgbClr val="0F1115"/>
                      </a:solidFill>
                      <a:latin typeface="Aptos" panose="020B0004020202020204" pitchFamily="34" charset="0"/>
                    </a:rPr>
                    <a:t>имеет умеренную долговую нагрузку (</a:t>
                  </a:r>
                  <a:r>
                    <a:rPr lang="en" altLang="ru-RU" sz="1800" dirty="0">
                      <a:solidFill>
                        <a:srgbClr val="0F1115"/>
                      </a:solidFill>
                      <a:latin typeface="Aptos" panose="020B0004020202020204" pitchFamily="34" charset="0"/>
                    </a:rPr>
                    <a:t>debt-to-income ratio) </a:t>
                  </a:r>
                </a:p>
              </p:txBody>
            </p:sp>
            <p:grpSp>
              <p:nvGrpSpPr>
                <p:cNvPr id="19" name="Группа 18">
                  <a:extLst>
                    <a:ext uri="{FF2B5EF4-FFF2-40B4-BE49-F238E27FC236}">
                      <a16:creationId xmlns:a16="http://schemas.microsoft.com/office/drawing/2014/main" id="{DB9A5194-D820-1F04-8A54-3AFDC6BB07C3}"/>
                    </a:ext>
                  </a:extLst>
                </p:cNvPr>
                <p:cNvGrpSpPr/>
                <p:nvPr/>
              </p:nvGrpSpPr>
              <p:grpSpPr>
                <a:xfrm>
                  <a:off x="1025119" y="1759627"/>
                  <a:ext cx="7895013" cy="3969250"/>
                  <a:chOff x="1025119" y="1759627"/>
                  <a:chExt cx="7895013" cy="3969250"/>
                </a:xfrm>
              </p:grpSpPr>
              <p:grpSp>
                <p:nvGrpSpPr>
                  <p:cNvPr id="18" name="Группа 17">
                    <a:extLst>
                      <a:ext uri="{FF2B5EF4-FFF2-40B4-BE49-F238E27FC236}">
                        <a16:creationId xmlns:a16="http://schemas.microsoft.com/office/drawing/2014/main" id="{07A8A43F-4919-6AD9-C0A6-2DCCEECBA2E6}"/>
                      </a:ext>
                    </a:extLst>
                  </p:cNvPr>
                  <p:cNvGrpSpPr/>
                  <p:nvPr/>
                </p:nvGrpSpPr>
                <p:grpSpPr>
                  <a:xfrm>
                    <a:off x="3271859" y="1759627"/>
                    <a:ext cx="5648273" cy="3969250"/>
                    <a:chOff x="3271859" y="1759627"/>
                    <a:chExt cx="5648273" cy="3969250"/>
                  </a:xfrm>
                </p:grpSpPr>
                <p:pic>
                  <p:nvPicPr>
                    <p:cNvPr id="3" name="Рисунок 2" descr="Изображение выглядит как Графика, круг, дизайн&#10;&#10;Содержимое, созданное искусственным интеллектом, может быть неверным.">
                      <a:extLst>
                        <a:ext uri="{FF2B5EF4-FFF2-40B4-BE49-F238E27FC236}">
                          <a16:creationId xmlns:a16="http://schemas.microsoft.com/office/drawing/2014/main" id="{5FCE1B82-FBC4-1011-397E-91E75CEB5F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rcRect r="16626"/>
                    <a:stretch>
                      <a:fillRect/>
                    </a:stretch>
                  </p:blipFill>
                  <p:spPr>
                    <a:xfrm>
                      <a:off x="5312163" y="2488856"/>
                      <a:ext cx="1567672" cy="188028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" name="Овал 5">
                      <a:extLst>
                        <a:ext uri="{FF2B5EF4-FFF2-40B4-BE49-F238E27FC236}">
                          <a16:creationId xmlns:a16="http://schemas.microsoft.com/office/drawing/2014/main" id="{0417726C-836D-DCB4-3D04-8785299E61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60574" y="2092000"/>
                      <a:ext cx="2670851" cy="2670851"/>
                    </a:xfrm>
                    <a:prstGeom prst="ellipse">
                      <a:avLst/>
                    </a:prstGeom>
                    <a:noFill/>
                    <a:ln w="76200">
                      <a:solidFill>
                        <a:srgbClr val="80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  <p:sp>
                  <p:nvSpPr>
                    <p:cNvPr id="7" name="Овал 6">
                      <a:extLst>
                        <a:ext uri="{FF2B5EF4-FFF2-40B4-BE49-F238E27FC236}">
                          <a16:creationId xmlns:a16="http://schemas.microsoft.com/office/drawing/2014/main" id="{7369720F-5EB3-D0FC-CEE2-F90158ED16B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067289" y="2488858"/>
                      <a:ext cx="485513" cy="4855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80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  <p:sp>
                  <p:nvSpPr>
                    <p:cNvPr id="8" name="Овал 7">
                      <a:extLst>
                        <a:ext uri="{FF2B5EF4-FFF2-40B4-BE49-F238E27FC236}">
                          <a16:creationId xmlns:a16="http://schemas.microsoft.com/office/drawing/2014/main" id="{60054C1C-E2FF-A1F7-BA30-BAA15D44BC9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087978" y="3883630"/>
                      <a:ext cx="485513" cy="4855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C4AAA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  <p:sp>
                  <p:nvSpPr>
                    <p:cNvPr id="9" name="Овал 8">
                      <a:extLst>
                        <a:ext uri="{FF2B5EF4-FFF2-40B4-BE49-F238E27FC236}">
                          <a16:creationId xmlns:a16="http://schemas.microsoft.com/office/drawing/2014/main" id="{F02E54F7-2040-9498-06D3-AA3190EDBBD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853242" y="4593171"/>
                      <a:ext cx="485513" cy="4855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80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  <p:sp>
                  <p:nvSpPr>
                    <p:cNvPr id="10" name="Овал 9">
                      <a:extLst>
                        <a:ext uri="{FF2B5EF4-FFF2-40B4-BE49-F238E27FC236}">
                          <a16:creationId xmlns:a16="http://schemas.microsoft.com/office/drawing/2014/main" id="{3A26D0B4-6303-298E-4181-94000CE927E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853242" y="1759627"/>
                      <a:ext cx="485513" cy="4855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C4AAA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  <p:sp>
                  <p:nvSpPr>
                    <p:cNvPr id="11" name="Овал 10">
                      <a:extLst>
                        <a:ext uri="{FF2B5EF4-FFF2-40B4-BE49-F238E27FC236}">
                          <a16:creationId xmlns:a16="http://schemas.microsoft.com/office/drawing/2014/main" id="{EEFEED0E-66C0-B709-6B81-04788C4D2BA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581607" y="2542607"/>
                      <a:ext cx="485513" cy="4855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80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  <p:sp>
                  <p:nvSpPr>
                    <p:cNvPr id="12" name="Овал 11">
                      <a:extLst>
                        <a:ext uri="{FF2B5EF4-FFF2-40B4-BE49-F238E27FC236}">
                          <a16:creationId xmlns:a16="http://schemas.microsoft.com/office/drawing/2014/main" id="{16847497-C1E1-BA4C-6E1A-CD9ED090AE8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602296" y="3937379"/>
                      <a:ext cx="485513" cy="48551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rgbClr val="C4AAAA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ru-RU"/>
                    </a:p>
                  </p:txBody>
                </p:sp>
                <p:sp>
                  <p:nvSpPr>
                    <p:cNvPr id="16" name="Rectangle 1">
                      <a:extLst>
                        <a:ext uri="{FF2B5EF4-FFF2-40B4-BE49-F238E27FC236}">
                          <a16:creationId xmlns:a16="http://schemas.microsoft.com/office/drawing/2014/main" id="{E9120C5D-7B22-5559-9C65-0C3CD3F04A87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271859" y="5205093"/>
                      <a:ext cx="5648273" cy="52378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vert="horz" wrap="square" lIns="0" tIns="122199" rIns="0" bIns="122199" numCol="1" rtlCol="0" anchor="ctr" anchorCtr="0" compatLnSpc="1">
                      <a:prstTxWarp prst="textNoShape">
                        <a:avLst/>
                      </a:prstTxWarp>
                      <a:spAutoFit/>
                    </a:bodyPr>
                    <a:lstStyle>
                      <a:lvl1pPr marL="228600" indent="-2286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685800" indent="-2286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1143000" indent="-2286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600200" indent="-2286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2057400" indent="-2286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514600" indent="-2286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971800" indent="-2286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429000" indent="-2286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886200" indent="-22860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 algn="ctr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ru-RU" altLang="ru-RU" sz="1800" dirty="0">
                          <a:solidFill>
                            <a:srgbClr val="0F1115"/>
                          </a:solidFill>
                          <a:latin typeface="Aptos" panose="020B0004020202020204" pitchFamily="34" charset="0"/>
                        </a:rPr>
                        <a:t>имеет больше закрытых, чем открытых счетов (60%)</a:t>
                      </a:r>
                    </a:p>
                  </p:txBody>
                </p:sp>
              </p:grpSp>
              <p:sp>
                <p:nvSpPr>
                  <p:cNvPr id="17" name="Rectangle 1">
                    <a:extLst>
                      <a:ext uri="{FF2B5EF4-FFF2-40B4-BE49-F238E27FC236}">
                        <a16:creationId xmlns:a16="http://schemas.microsoft.com/office/drawing/2014/main" id="{B4A031FF-F21F-D71C-250F-9A8233E94E7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25119" y="2331221"/>
                    <a:ext cx="3439817" cy="80078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0" tIns="122199" rIns="0" bIns="122199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>
                    <a:lvl1pPr marL="228600" indent="-228600" algn="l" defTabSz="914400" rtl="0" eaLnBrk="0" fontAlgn="base" latinLnBrk="0" hangingPunct="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685800" indent="-228600" algn="l" defTabSz="914400" rtl="0" eaLnBrk="0" fontAlgn="base" latinLnBrk="0" hangingPunct="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1143000" indent="-228600" algn="l" defTabSz="914400" rtl="0" eaLnBrk="0" fontAlgn="base" latinLnBrk="0" hangingPunct="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3pPr>
                    <a:lvl4pPr marL="1600200" indent="-228600" algn="l" defTabSz="914400" rtl="0" eaLnBrk="0" fontAlgn="base" latinLnBrk="0" hangingPunct="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2057400" indent="-228600" algn="l" defTabSz="914400" rtl="0" eaLnBrk="0" fontAlgn="base" latinLnBrk="0" hangingPunct="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  <a:lvl6pPr marL="2514600" indent="-228600" algn="l" defTabSz="914400" rtl="0" eaLnBrk="0" fontAlgn="base" latinLnBrk="0" hangingPunct="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6pPr>
                    <a:lvl7pPr marL="2971800" indent="-228600" algn="l" defTabSz="914400" rtl="0" eaLnBrk="0" fontAlgn="base" latinLnBrk="0" hangingPunct="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7pPr>
                    <a:lvl8pPr marL="3429000" indent="-228600" algn="l" defTabSz="914400" rtl="0" eaLnBrk="0" fontAlgn="base" latinLnBrk="0" hangingPunct="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8pPr>
                    <a:lvl9pPr marL="3886200" indent="-228600" algn="l" defTabSz="914400" rtl="0" eaLnBrk="0" fontAlgn="base" latinLnBrk="0" hangingPunct="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r">
                      <a:lnSpc>
                        <a:spcPct val="100000"/>
                      </a:lnSpc>
                      <a:buFont typeface="Arial" panose="020B0604020202020204" pitchFamily="34" charset="0"/>
                      <a:buNone/>
                    </a:pPr>
                    <a:r>
                      <a:rPr lang="ru-RU" altLang="ru-RU" sz="1800" dirty="0">
                        <a:solidFill>
                          <a:srgbClr val="0F1115"/>
                        </a:solidFill>
                        <a:latin typeface="Aptos" panose="020B0004020202020204" pitchFamily="34" charset="0"/>
                      </a:rPr>
                      <a:t>не пользуется услугами банка через онлайн-кабинет </a:t>
                    </a:r>
                  </a:p>
                </p:txBody>
              </p:sp>
            </p:grpSp>
          </p:grpSp>
        </p:grpSp>
        <p:sp>
          <p:nvSpPr>
            <p:cNvPr id="28" name="Rectangle 1">
              <a:extLst>
                <a:ext uri="{FF2B5EF4-FFF2-40B4-BE49-F238E27FC236}">
                  <a16:creationId xmlns:a16="http://schemas.microsoft.com/office/drawing/2014/main" id="{76F80046-F6AD-EF28-6996-61E7710814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5119" y="3773772"/>
              <a:ext cx="3439817" cy="8007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122199" rIns="0" bIns="122199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971800" indent="-22860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429000" indent="-22860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886200" indent="-22860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lvl="0" indent="0" algn="r">
                <a:lnSpc>
                  <a:spcPct val="100000"/>
                </a:lnSpc>
                <a:buNone/>
              </a:pPr>
              <a:r>
                <a:rPr lang="ru-RU" altLang="ru-RU" sz="1800" dirty="0">
                  <a:solidFill>
                    <a:srgbClr val="0F1115"/>
                  </a:solidFill>
                  <a:latin typeface="Aptos" panose="020B0004020202020204" pitchFamily="34" charset="0"/>
                </a:rPr>
                <a:t>ежемесячно платит по кредитам </a:t>
              </a:r>
              <a:r>
                <a:rPr lang="en-US" altLang="ru-RU" sz="1800" dirty="0">
                  <a:solidFill>
                    <a:srgbClr val="0F1115"/>
                  </a:solidFill>
                  <a:latin typeface="Aptos" panose="020B0004020202020204" pitchFamily="34" charset="0"/>
                </a:rPr>
                <a:t>~</a:t>
              </a:r>
              <a:r>
                <a:rPr lang="ru-RU" altLang="ru-RU" sz="1800" dirty="0">
                  <a:solidFill>
                    <a:srgbClr val="0F1115"/>
                  </a:solidFill>
                  <a:latin typeface="Aptos" panose="020B0004020202020204" pitchFamily="34" charset="0"/>
                </a:rPr>
                <a:t>90 тысяч рублей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174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CF09D-2226-911A-2FB8-805A5B819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3BC7D53-166F-8D42-235D-9F43A9138BFC}"/>
              </a:ext>
            </a:extLst>
          </p:cNvPr>
          <p:cNvSpPr txBox="1">
            <a:spLocks/>
          </p:cNvSpPr>
          <p:nvPr/>
        </p:nvSpPr>
        <p:spPr>
          <a:xfrm>
            <a:off x="294502" y="229201"/>
            <a:ext cx="9206337" cy="314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Проверка качества данных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D4E460-E239-47E8-3BFA-3E00C6B3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2" y="808990"/>
            <a:ext cx="5514750" cy="58547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F54CAD0-5D5D-7B4B-A763-CECD0C0F7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503" y="1490476"/>
            <a:ext cx="11478397" cy="1060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8700" rIns="91440" bIns="68241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dirty="0"/>
              <a:t>Мы видим, что значения меньше 0 есть в двух переменных, обозначающих количество месяцев, прошедших с момента выдачи последнего / первого кредита. Скорее всего, значение -1 в количестве месяцев с последней выдачи кредита означает, что кредит будет выдан клиенту в следующем месяце</a:t>
            </a:r>
            <a:endParaRPr kumimoji="0" lang="ru-RU" altLang="ru-RU" sz="16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  <p:pic>
        <p:nvPicPr>
          <p:cNvPr id="9" name="Рисунок 8" descr="Изображение выглядит как линия, График, снимок экрана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1229C11-37B7-AA22-5703-4BDBA99D6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02" y="3428999"/>
            <a:ext cx="8922677" cy="2761781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BB0305EF-D4DE-C918-A723-6C4AE6D23693}"/>
              </a:ext>
            </a:extLst>
          </p:cNvPr>
          <p:cNvSpPr txBox="1">
            <a:spLocks/>
          </p:cNvSpPr>
          <p:nvPr/>
        </p:nvSpPr>
        <p:spPr>
          <a:xfrm>
            <a:off x="294502" y="2832566"/>
            <a:ext cx="9206337" cy="314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Анализ выбросов</a:t>
            </a:r>
          </a:p>
        </p:txBody>
      </p:sp>
    </p:spTree>
    <p:extLst>
      <p:ext uri="{BB962C8B-B14F-4D97-AF65-F5344CB8AC3E}">
        <p14:creationId xmlns:p14="http://schemas.microsoft.com/office/powerpoint/2010/main" val="545387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15B48-C94B-32B9-690D-340AD6840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A26DB37-392E-F588-133B-9189CF30F677}"/>
              </a:ext>
            </a:extLst>
          </p:cNvPr>
          <p:cNvSpPr txBox="1">
            <a:spLocks/>
          </p:cNvSpPr>
          <p:nvPr/>
        </p:nvSpPr>
        <p:spPr>
          <a:xfrm>
            <a:off x="294502" y="229201"/>
            <a:ext cx="9206337" cy="314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Анализ выбросов</a:t>
            </a:r>
          </a:p>
        </p:txBody>
      </p:sp>
      <p:pic>
        <p:nvPicPr>
          <p:cNvPr id="3" name="Рисунок 2" descr="Изображение выглядит как диаграмма, линия, снимок экран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F1D80B6-94C7-2DD5-2E1B-57D788195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2" y="784118"/>
            <a:ext cx="11533398" cy="3660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81169-36BB-A1DF-4918-A0252BB73A95}"/>
              </a:ext>
            </a:extLst>
          </p:cNvPr>
          <p:cNvSpPr txBox="1"/>
          <p:nvPr/>
        </p:nvSpPr>
        <p:spPr>
          <a:xfrm>
            <a:off x="294502" y="4919551"/>
            <a:ext cx="6919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u="none" strike="noStrike" dirty="0">
                <a:solidFill>
                  <a:srgbClr val="000000"/>
                </a:solidFill>
                <a:effectLst/>
              </a:rPr>
              <a:t> Среди значений долей нет аномалий – значений &lt;0 и &gt;1.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626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7DD3E-4D99-1FD9-DE6A-64FAA4A94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5DF154D-BE42-21A3-3D98-2511FE6FBE78}"/>
              </a:ext>
            </a:extLst>
          </p:cNvPr>
          <p:cNvSpPr txBox="1">
            <a:spLocks/>
          </p:cNvSpPr>
          <p:nvPr/>
        </p:nvSpPr>
        <p:spPr>
          <a:xfrm>
            <a:off x="294502" y="229201"/>
            <a:ext cx="9206337" cy="314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Корреляционный анализ количественных переменных</a:t>
            </a:r>
          </a:p>
        </p:txBody>
      </p:sp>
      <p:pic>
        <p:nvPicPr>
          <p:cNvPr id="4" name="Рисунок 3" descr="Изображение выглядит как текст, линия, снимок экрана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E1D5FB5-2898-35BA-233F-0C7994530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2" y="685799"/>
            <a:ext cx="7134698" cy="6172201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E90A8B2-482B-9A5C-C289-BC591E352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400" y="298211"/>
            <a:ext cx="4549310" cy="6261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8700" rIns="91440" bIns="68241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000000"/>
                </a:solidFill>
              </a:rPr>
              <a:t>Из матрицы видна сильная корреляция платежей и количества кредитов (они тоже коррелируют между собой) с количеством открытых и закрытых счетов.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000000"/>
                </a:solidFill>
              </a:rPr>
              <a:t>Количество активных кредитных счетов коррелирует с общим количеством открытых счетов.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000000"/>
                </a:solidFill>
              </a:rPr>
              <a:t>Стаж работы зависит от возраста человека.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1400" b="1" dirty="0">
              <a:solidFill>
                <a:srgbClr val="00000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000000"/>
                </a:solidFill>
              </a:rPr>
              <a:t>Высокая корреляция между количеством запросов в бюро кредитных историй объяснима тем, что эти переменные характеризуют одно и то же, только за разные временные периоды. Аналогичная ситуация с количеством активных счетов и просрочкой. Средняя задержка оплаты, логично, коррелирует с просрочкой в этом году или вообще когда-либо. </a:t>
            </a:r>
            <a:endParaRPr lang="ru-RU" altLang="ru-RU" sz="1400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000000"/>
                </a:solidFill>
              </a:rPr>
              <a:t>Отрицательная корреляция количества закрытых счетов и доли открытых счетов тоже имеет логическое объяснение, так как количество закрытых счетов заложено в знаменателе для расчета доли. Также из матрицы видно, что чем больше месяцев прошло с момента последнего взятия кредита, тем больше активных счетов есть у клиента. Эта тенденция объяснима тем, что клиент дольше является клиентом банка и открывает счета под разные цели.</a:t>
            </a:r>
            <a:endParaRPr lang="ru-RU" altLang="ru-RU" sz="1400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ru-RU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21354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15D43-646B-27DF-65E5-33FE8F59F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, линия, снимок экрана, Параллельн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E65EC25-A480-1D05-E8AB-6E2947ABD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934" y="696098"/>
            <a:ext cx="8927666" cy="593270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C0C2A80-C3AA-E631-D411-84395CA3C73A}"/>
              </a:ext>
            </a:extLst>
          </p:cNvPr>
          <p:cNvSpPr txBox="1">
            <a:spLocks/>
          </p:cNvSpPr>
          <p:nvPr/>
        </p:nvSpPr>
        <p:spPr>
          <a:xfrm>
            <a:off x="294502" y="229201"/>
            <a:ext cx="9206337" cy="314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Очистка данных и обработка пропусков</a:t>
            </a:r>
          </a:p>
        </p:txBody>
      </p:sp>
      <p:pic>
        <p:nvPicPr>
          <p:cNvPr id="3" name="Рисунок 2" descr="Изображение выглядит как текст, Шрифт, белый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F58A1BE-D7BF-5ACB-9CF2-40671B6FD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02" y="696098"/>
            <a:ext cx="3114355" cy="1158102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5D8CA9F5-E84E-DDCE-FA25-8B3D22F46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530" y="2320210"/>
            <a:ext cx="2916404" cy="318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8700" rIns="91440" bIns="6824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solidFill>
                  <a:srgbClr val="000000"/>
                </a:solidFill>
              </a:rPr>
              <a:t>В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данных есть систематические пропуски - у большинства клиентов не заполнена существенная часть информации.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600" b="1" dirty="0">
                <a:solidFill>
                  <a:srgbClr val="000000"/>
                </a:solidFill>
              </a:rPr>
              <a:t>У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многих клиентов не указана форма компании, семейный статус и кредитная история.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18566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66979-1420-EF37-A71E-F06542074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D5DCB0F-D6CC-B5A5-F98F-D9B174465DC4}"/>
              </a:ext>
            </a:extLst>
          </p:cNvPr>
          <p:cNvSpPr txBox="1">
            <a:spLocks/>
          </p:cNvSpPr>
          <p:nvPr/>
        </p:nvSpPr>
        <p:spPr>
          <a:xfrm>
            <a:off x="294502" y="229201"/>
            <a:ext cx="9206337" cy="314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Очистка данных и обработка пропусков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1BB9904-FB67-C84F-B2AC-D0FEB97DF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502" y="5414757"/>
            <a:ext cx="11602996" cy="1214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8700" rIns="91440" bIns="6824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b="1" dirty="0"/>
              <a:t>Е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сть паттерн, при котором все данные по клиенту заполнены.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b="1" dirty="0"/>
              <a:t>Е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сть два паттерна, при которых большое количество переменных не заполнены - удалим эти строки из датасета, так Как по ним отсутствует большая часть информации.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есть два паттерна, при которых не заполнены отдельные столбцы - заполним их средним значением. </a:t>
            </a:r>
          </a:p>
        </p:txBody>
      </p:sp>
      <p:pic>
        <p:nvPicPr>
          <p:cNvPr id="4" name="Рисунок 3" descr="Изображение выглядит как текст, Шрифт, снимок экрана, белый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02DB13C-687A-D24F-40EC-88490E66E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2" y="628649"/>
            <a:ext cx="8849498" cy="47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68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B68A41D-0B96-9819-3A02-F2110EE6E8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9398" y="1898764"/>
            <a:ext cx="10746602" cy="4401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2199" rIns="0" bIns="12219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ptos" panose="020B0004020202020204" pitchFamily="34" charset="0"/>
              </a:rPr>
              <a:t>Мужчина, </a:t>
            </a:r>
            <a:r>
              <a:rPr lang="ru-RU" altLang="ru-RU" sz="1800" dirty="0">
                <a:solidFill>
                  <a:srgbClr val="0F1115"/>
                </a:solidFill>
                <a:latin typeface="Aptos" panose="020B0004020202020204" pitchFamily="34" charset="0"/>
              </a:rPr>
              <a:t>30 лет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ptos" panose="020B0004020202020204" pitchFamily="34" charset="0"/>
              </a:rPr>
              <a:t>имеет в</a:t>
            </a:r>
            <a:r>
              <a:rPr lang="ru-RU" altLang="ru-RU" sz="1800" dirty="0">
                <a:solidFill>
                  <a:srgbClr val="0F1115"/>
                </a:solidFill>
                <a:latin typeface="Aptos" panose="020B0004020202020204" pitchFamily="34" charset="0"/>
              </a:rPr>
              <a:t>ысшее образование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ru-RU" altLang="ru-RU" sz="1800" dirty="0">
                <a:solidFill>
                  <a:srgbClr val="0F1115"/>
                </a:solidFill>
                <a:latin typeface="Aptos" panose="020B0004020202020204" pitchFamily="34" charset="0"/>
              </a:rPr>
              <a:t>с</a:t>
            </a: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ptos" panose="020B0004020202020204" pitchFamily="34" charset="0"/>
              </a:rPr>
              <a:t>остоит в браке, </a:t>
            </a:r>
            <a:r>
              <a:rPr lang="ru-RU" altLang="ru-RU" sz="1800" dirty="0">
                <a:solidFill>
                  <a:srgbClr val="0F1115"/>
                </a:solidFill>
                <a:latin typeface="Aptos" panose="020B0004020202020204" pitchFamily="34" charset="0"/>
              </a:rPr>
              <a:t>без детей и иждивенцев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ptos" panose="020B0004020202020204" pitchFamily="34" charset="0"/>
              </a:rPr>
              <a:t>Работает специалистом в ООО в сфере торговли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ptos" panose="020B0004020202020204" pitchFamily="34" charset="0"/>
              </a:rPr>
              <a:t>Получает зарплату свыше 250 тысяч рублей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ru-RU" altLang="ru-RU" sz="1800" dirty="0">
                <a:solidFill>
                  <a:srgbClr val="0F1115"/>
                </a:solidFill>
                <a:latin typeface="Aptos" panose="020B0004020202020204" pitchFamily="34" charset="0"/>
              </a:rPr>
              <a:t>Имеет стаж на текущем месте работы 6 дней</a:t>
            </a:r>
            <a:endParaRPr kumimoji="0" lang="ru-RU" altLang="ru-RU" sz="1800" i="0" u="none" strike="noStrike" cap="none" normalizeH="0" baseline="0" dirty="0">
              <a:ln>
                <a:noFill/>
              </a:ln>
              <a:solidFill>
                <a:srgbClr val="0F1115"/>
              </a:solidFill>
              <a:effectLst/>
              <a:latin typeface="Aptos" panose="020B0004020202020204" pitchFamily="34" charset="0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ptos" panose="020B0004020202020204" pitchFamily="34" charset="0"/>
              </a:rPr>
              <a:t>Имеет официальное подтверждение дохода через п</a:t>
            </a:r>
            <a:r>
              <a:rPr lang="ru-RU" altLang="ru-RU" sz="1800" dirty="0">
                <a:solidFill>
                  <a:srgbClr val="0F1115"/>
                </a:solidFill>
                <a:latin typeface="Aptos" panose="020B0004020202020204" pitchFamily="34" charset="0"/>
              </a:rPr>
              <a:t>оступление зарплаты на счет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ru-RU" altLang="ru-RU" sz="1800" dirty="0">
                <a:solidFill>
                  <a:srgbClr val="0F1115"/>
                </a:solidFill>
                <a:latin typeface="Aptos" panose="020B0004020202020204" pitchFamily="34" charset="0"/>
              </a:rPr>
              <a:t>имеет умеренную долговую нагрузку (отношение долга к доходу </a:t>
            </a:r>
            <a:r>
              <a:rPr lang="en-US" altLang="ru-RU" sz="1800" dirty="0">
                <a:solidFill>
                  <a:srgbClr val="0F1115"/>
                </a:solidFill>
                <a:latin typeface="Aptos" panose="020B0004020202020204" pitchFamily="34" charset="0"/>
              </a:rPr>
              <a:t>5</a:t>
            </a:r>
            <a:r>
              <a:rPr lang="ru-RU" altLang="ru-RU" sz="1800" dirty="0">
                <a:solidFill>
                  <a:srgbClr val="0F1115"/>
                </a:solidFill>
                <a:latin typeface="Aptos" panose="020B0004020202020204" pitchFamily="34" charset="0"/>
              </a:rPr>
              <a:t>9%)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ru-RU" altLang="ru-RU" sz="1800" dirty="0">
                <a:solidFill>
                  <a:srgbClr val="0F1115"/>
                </a:solidFill>
                <a:latin typeface="Aptos" panose="020B0004020202020204" pitchFamily="34" charset="0"/>
              </a:rPr>
              <a:t>Имеет </a:t>
            </a: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ptos" panose="020B0004020202020204" pitchFamily="34" charset="0"/>
              </a:rPr>
              <a:t>1 активный (не кредитная карта) и</a:t>
            </a:r>
            <a:r>
              <a:rPr lang="ru-RU" altLang="ru-RU" sz="1800" dirty="0">
                <a:solidFill>
                  <a:srgbClr val="0F1115"/>
                </a:solidFill>
                <a:latin typeface="Aptos" panose="020B0004020202020204" pitchFamily="34" charset="0"/>
              </a:rPr>
              <a:t> </a:t>
            </a: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ptos" panose="020B0004020202020204" pitchFamily="34" charset="0"/>
              </a:rPr>
              <a:t>1 закрытый </a:t>
            </a:r>
            <a:r>
              <a:rPr lang="ru-RU" altLang="ru-RU" sz="1800" dirty="0">
                <a:solidFill>
                  <a:srgbClr val="0F1115"/>
                </a:solidFill>
                <a:latin typeface="Aptos" panose="020B0004020202020204" pitchFamily="34" charset="0"/>
              </a:rPr>
              <a:t>счет (50% счетов активны)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altLang="ru-RU" sz="1800" dirty="0">
                <a:solidFill>
                  <a:srgbClr val="0F1115"/>
                </a:solidFill>
                <a:latin typeface="Aptos" panose="020B0004020202020204" pitchFamily="34" charset="0"/>
              </a:rPr>
              <a:t>Не пользуется онлайн-услугами банка через личный кабинет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altLang="ru-RU" sz="1800" dirty="0">
                <a:solidFill>
                  <a:srgbClr val="0F1115"/>
                </a:solidFill>
                <a:latin typeface="Aptos" panose="020B0004020202020204" pitchFamily="34" charset="0"/>
              </a:rPr>
              <a:t>Имеет 3 кредита на ремонт со страховкой и без залога с ежемесячным платежом </a:t>
            </a:r>
            <a:r>
              <a:rPr lang="en-US" altLang="ru-RU" sz="1800" dirty="0">
                <a:solidFill>
                  <a:srgbClr val="0F1115"/>
                </a:solidFill>
                <a:latin typeface="Aptos" panose="020B0004020202020204" pitchFamily="34" charset="0"/>
              </a:rPr>
              <a:t>3</a:t>
            </a:r>
            <a:r>
              <a:rPr lang="ru-RU" altLang="ru-RU" sz="1800" dirty="0">
                <a:solidFill>
                  <a:srgbClr val="0F1115"/>
                </a:solidFill>
                <a:latin typeface="Aptos" panose="020B0004020202020204" pitchFamily="34" charset="0"/>
              </a:rPr>
              <a:t>8</a:t>
            </a:r>
            <a:r>
              <a:rPr lang="en-US" altLang="ru-RU" sz="1800" dirty="0">
                <a:solidFill>
                  <a:srgbClr val="0F1115"/>
                </a:solidFill>
                <a:latin typeface="Aptos" panose="020B0004020202020204" pitchFamily="34" charset="0"/>
              </a:rPr>
              <a:t> </a:t>
            </a:r>
            <a:r>
              <a:rPr lang="ru-RU" altLang="ru-RU" sz="1800" dirty="0">
                <a:solidFill>
                  <a:srgbClr val="0F1115"/>
                </a:solidFill>
                <a:latin typeface="Aptos" panose="020B0004020202020204" pitchFamily="34" charset="0"/>
              </a:rPr>
              <a:t>тысяч рублей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kumimoji="0" lang="ru-RU" altLang="ru-RU" sz="1800" i="0" u="none" strike="noStrike" cap="none" normalizeH="0" baseline="0" dirty="0">
                <a:ln>
                  <a:noFill/>
                </a:ln>
                <a:solidFill>
                  <a:srgbClr val="0F1115"/>
                </a:solidFill>
                <a:effectLst/>
                <a:latin typeface="Aptos" panose="020B0004020202020204" pitchFamily="34" charset="0"/>
              </a:rPr>
              <a:t>Имеет текущую просрочку до 30 дней</a:t>
            </a:r>
            <a:endParaRPr lang="ru-RU" altLang="ru-RU" sz="1800" dirty="0">
              <a:solidFill>
                <a:srgbClr val="0F1115"/>
              </a:solidFill>
              <a:latin typeface="Aptos" panose="020B0004020202020204" pitchFamily="34" charset="0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ru-RU" altLang="ru-RU" sz="1800" dirty="0">
                <a:solidFill>
                  <a:srgbClr val="0F1115"/>
                </a:solidFill>
                <a:latin typeface="Aptos" panose="020B0004020202020204" pitchFamily="34" charset="0"/>
              </a:rPr>
              <a:t>В среднем оплачивает кредиты вовремя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ru-RU" altLang="ru-RU" sz="1800" dirty="0">
                <a:solidFill>
                  <a:srgbClr val="0F1115"/>
                </a:solidFill>
                <a:latin typeface="Aptos" panose="020B0004020202020204" pitchFamily="34" charset="0"/>
              </a:rPr>
              <a:t>Взял последний кредит полгода назад, всего 7 лет кредитной истории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altLang="ru-RU" sz="1800" dirty="0">
                <a:solidFill>
                  <a:srgbClr val="0F1115"/>
                </a:solidFill>
                <a:latin typeface="Aptos" panose="020B0004020202020204" pitchFamily="34" charset="0"/>
              </a:rPr>
              <a:t>Редко обращается в бюро кредитных историй (1 запрос за последние 90 дней)</a:t>
            </a:r>
            <a:endParaRPr kumimoji="0" lang="ru-RU" altLang="ru-RU" sz="1800" i="0" u="none" strike="noStrike" cap="none" normalizeH="0" baseline="0" dirty="0">
              <a:ln>
                <a:noFill/>
              </a:ln>
              <a:solidFill>
                <a:srgbClr val="0F1115"/>
              </a:solidFill>
              <a:effectLst/>
              <a:latin typeface="Aptos" panose="020B0004020202020204" pitchFamily="34" charset="0"/>
            </a:endParaRPr>
          </a:p>
        </p:txBody>
      </p:sp>
      <p:pic>
        <p:nvPicPr>
          <p:cNvPr id="3" name="Рисунок 2" descr="Изображение выглядит как Графика, круг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AF01F5B-A3BA-0DDB-8D22-8152D2863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114" y="557468"/>
            <a:ext cx="1880286" cy="188028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3D08FAF-BDF8-06D5-8329-287F65837846}"/>
              </a:ext>
            </a:extLst>
          </p:cNvPr>
          <p:cNvSpPr txBox="1">
            <a:spLocks/>
          </p:cNvSpPr>
          <p:nvPr/>
        </p:nvSpPr>
        <p:spPr>
          <a:xfrm>
            <a:off x="294503" y="542078"/>
            <a:ext cx="5257800" cy="746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altLang="ru-RU" sz="2800" b="1" dirty="0">
                <a:solidFill>
                  <a:srgbClr val="000000"/>
                </a:solidFill>
                <a:latin typeface="Aptos" panose="020B0004020202020204" pitchFamily="34" charset="0"/>
              </a:rPr>
              <a:t>Портрет клиента банка</a:t>
            </a:r>
          </a:p>
          <a:p>
            <a:pPr>
              <a:lnSpc>
                <a:spcPct val="100000"/>
              </a:lnSpc>
            </a:pPr>
            <a:r>
              <a:rPr lang="ru-RU" altLang="ru-RU" sz="20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на основе модальных значений</a:t>
            </a:r>
          </a:p>
        </p:txBody>
      </p:sp>
    </p:spTree>
    <p:extLst>
      <p:ext uri="{BB962C8B-B14F-4D97-AF65-F5344CB8AC3E}">
        <p14:creationId xmlns:p14="http://schemas.microsoft.com/office/powerpoint/2010/main" val="2902634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D68AE-0A5A-12ED-BFE7-FEAB8A96E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CDDC8D6-4CC0-957A-10B6-AC0D389DA727}"/>
              </a:ext>
            </a:extLst>
          </p:cNvPr>
          <p:cNvSpPr txBox="1">
            <a:spLocks/>
          </p:cNvSpPr>
          <p:nvPr/>
        </p:nvSpPr>
        <p:spPr>
          <a:xfrm>
            <a:off x="294503" y="542078"/>
            <a:ext cx="5257800" cy="746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altLang="ru-RU" sz="2800" b="1" dirty="0">
                <a:solidFill>
                  <a:srgbClr val="000000"/>
                </a:solidFill>
                <a:latin typeface="Aptos" panose="020B0004020202020204" pitchFamily="34" charset="0"/>
              </a:rPr>
              <a:t>Сегментация клиентов</a:t>
            </a:r>
          </a:p>
          <a:p>
            <a:pPr>
              <a:lnSpc>
                <a:spcPct val="100000"/>
              </a:lnSpc>
            </a:pPr>
            <a:r>
              <a:rPr lang="ru-RU" altLang="ru-RU" sz="20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метод – «Бизнес-правила»</a:t>
            </a:r>
          </a:p>
        </p:txBody>
      </p:sp>
      <p:pic>
        <p:nvPicPr>
          <p:cNvPr id="7" name="Объект 6" descr="Изображение выглядит как текст, снимок экрана, диаграмма, круг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88BD546-ED05-F503-F0F3-D50DBF0A1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03" y="1778000"/>
            <a:ext cx="5234970" cy="3801934"/>
          </a:xfrm>
        </p:spPr>
      </p:pic>
      <p:pic>
        <p:nvPicPr>
          <p:cNvPr id="9" name="Рисунок 8" descr="Изображение выглядит как снимок экрана, текст, круг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04EDFC6-7AEC-0B5B-778F-A073EBA9E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597" y="1778000"/>
            <a:ext cx="6606403" cy="380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75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8659A-906A-CE11-5F22-14338AE2D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03" y="229201"/>
            <a:ext cx="5257800" cy="314497"/>
          </a:xfrm>
        </p:spPr>
        <p:txBody>
          <a:bodyPr>
            <a:noAutofit/>
          </a:bodyPr>
          <a:lstStyle/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Социально-демографические характеристики</a:t>
            </a:r>
            <a:endParaRPr lang="ru-RU" sz="1800" dirty="0">
              <a:latin typeface="Aptos" panose="020B0004020202020204" pitchFamily="34" charset="0"/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70F2280-4F53-E80C-032C-35B7C49E6B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4187846"/>
              </p:ext>
            </p:extLst>
          </p:nvPr>
        </p:nvGraphicFramePr>
        <p:xfrm>
          <a:off x="380999" y="643963"/>
          <a:ext cx="11430001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3767">
                  <a:extLst>
                    <a:ext uri="{9D8B030D-6E8A-4147-A177-3AD203B41FA5}">
                      <a16:colId xmlns:a16="http://schemas.microsoft.com/office/drawing/2014/main" val="438801978"/>
                    </a:ext>
                  </a:extLst>
                </a:gridCol>
                <a:gridCol w="8276234">
                  <a:extLst>
                    <a:ext uri="{9D8B030D-6E8A-4147-A177-3AD203B41FA5}">
                      <a16:colId xmlns:a16="http://schemas.microsoft.com/office/drawing/2014/main" val="4069623762"/>
                    </a:ext>
                  </a:extLst>
                </a:gridCol>
              </a:tblGrid>
              <a:tr h="273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1200" b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age</a:t>
                      </a:r>
                      <a:endParaRPr kumimoji="0" lang="ru-RU" altLang="ru-RU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solidFill>
                      <a:srgbClr val="800000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Возраст</a:t>
                      </a:r>
                    </a:p>
                  </a:txBody>
                  <a:tcPr>
                    <a:solidFill>
                      <a:srgbClr val="800000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300424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kumimoji="0" lang="ru-RU" altLang="ru-RU" sz="12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SEX</a:t>
                      </a:r>
                      <a:endParaRPr lang="ru-RU" sz="1200" dirty="0"/>
                    </a:p>
                  </a:txBody>
                  <a:tcPr>
                    <a:solidFill>
                      <a:srgbClr val="C4AAAA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Пол</a:t>
                      </a:r>
                    </a:p>
                  </a:txBody>
                  <a:tcPr>
                    <a:solidFill>
                      <a:srgbClr val="C4AAAA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1672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0" lang="ru-RU" altLang="ru-RU" sz="12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EDUCATION</a:t>
                      </a:r>
                      <a:endParaRPr lang="ru-RU" sz="1200" dirty="0"/>
                    </a:p>
                  </a:txBody>
                  <a:tcPr>
                    <a:solidFill>
                      <a:srgbClr val="C4AAAA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Образование</a:t>
                      </a:r>
                    </a:p>
                  </a:txBody>
                  <a:tcPr>
                    <a:solidFill>
                      <a:srgbClr val="C4AAAA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11533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kumimoji="0" lang="ru-RU" altLang="ru-RU" sz="12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FAMILY_STATUS</a:t>
                      </a:r>
                      <a:endParaRPr lang="ru-RU" sz="1200" dirty="0"/>
                    </a:p>
                  </a:txBody>
                  <a:tcPr>
                    <a:solidFill>
                      <a:srgbClr val="C4AAAA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Семейное положение</a:t>
                      </a:r>
                    </a:p>
                  </a:txBody>
                  <a:tcPr>
                    <a:solidFill>
                      <a:srgbClr val="C4AAAA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284998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kumimoji="0" lang="ru-RU" altLang="ru-RU" sz="12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FULL_AGE_CHILD_NUMBER</a:t>
                      </a:r>
                      <a:endParaRPr lang="ru-RU" sz="1200" dirty="0"/>
                    </a:p>
                  </a:txBody>
                  <a:tcPr>
                    <a:solidFill>
                      <a:srgbClr val="800000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Количество лет ребенку</a:t>
                      </a:r>
                    </a:p>
                  </a:txBody>
                  <a:tcPr>
                    <a:solidFill>
                      <a:srgbClr val="800000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8346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kumimoji="0" lang="ru-RU" altLang="ru-RU" sz="12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DEPENDANT_NUMBER</a:t>
                      </a:r>
                      <a:endParaRPr lang="ru-RU" sz="1200" dirty="0"/>
                    </a:p>
                  </a:txBody>
                  <a:tcPr>
                    <a:solidFill>
                      <a:srgbClr val="800000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Количество иждивенцев</a:t>
                      </a:r>
                    </a:p>
                  </a:txBody>
                  <a:tcPr>
                    <a:solidFill>
                      <a:srgbClr val="800000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685156"/>
                  </a:ext>
                </a:extLst>
              </a:tr>
            </a:tbl>
          </a:graphicData>
        </a:graphic>
      </p:graphicFrame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01453CAF-D1E5-2605-84E9-8EB9D6D3E765}"/>
              </a:ext>
            </a:extLst>
          </p:cNvPr>
          <p:cNvSpPr txBox="1">
            <a:spLocks/>
          </p:cNvSpPr>
          <p:nvPr/>
        </p:nvSpPr>
        <p:spPr>
          <a:xfrm>
            <a:off x="294502" y="2619989"/>
            <a:ext cx="5257800" cy="314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Занятость и доход</a:t>
            </a:r>
            <a:endParaRPr lang="ru-RU" sz="1800" dirty="0">
              <a:latin typeface="Aptos" panose="020B0004020202020204" pitchFamily="34" charset="0"/>
            </a:endParaRPr>
          </a:p>
        </p:txBody>
      </p:sp>
      <p:graphicFrame>
        <p:nvGraphicFramePr>
          <p:cNvPr id="14" name="Объект 3">
            <a:extLst>
              <a:ext uri="{FF2B5EF4-FFF2-40B4-BE49-F238E27FC236}">
                <a16:creationId xmlns:a16="http://schemas.microsoft.com/office/drawing/2014/main" id="{9B336666-4889-BA69-ECDD-9D961836A8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3635426"/>
              </p:ext>
            </p:extLst>
          </p:nvPr>
        </p:nvGraphicFramePr>
        <p:xfrm>
          <a:off x="380998" y="3034751"/>
          <a:ext cx="11430001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3767">
                  <a:extLst>
                    <a:ext uri="{9D8B030D-6E8A-4147-A177-3AD203B41FA5}">
                      <a16:colId xmlns:a16="http://schemas.microsoft.com/office/drawing/2014/main" val="438801978"/>
                    </a:ext>
                  </a:extLst>
                </a:gridCol>
                <a:gridCol w="8276234">
                  <a:extLst>
                    <a:ext uri="{9D8B030D-6E8A-4147-A177-3AD203B41FA5}">
                      <a16:colId xmlns:a16="http://schemas.microsoft.com/office/drawing/2014/main" val="4069623762"/>
                    </a:ext>
                  </a:extLst>
                </a:gridCol>
              </a:tblGrid>
              <a:tr h="273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EMPL_TYPE</a:t>
                      </a:r>
                      <a:endParaRPr kumimoji="0" lang="ru-RU" altLang="ru-RU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solidFill>
                      <a:srgbClr val="C4AAAA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Должность</a:t>
                      </a:r>
                    </a:p>
                  </a:txBody>
                  <a:tcPr>
                    <a:solidFill>
                      <a:srgbClr val="C4AAAA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300424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kumimoji="0" lang="ru-RU" alt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EMPL_SIZE</a:t>
                      </a:r>
                      <a:endParaRPr lang="ru-RU" sz="1200" dirty="0"/>
                    </a:p>
                  </a:txBody>
                  <a:tcPr>
                    <a:solidFill>
                      <a:srgbClr val="C4AAAA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Зарплата</a:t>
                      </a:r>
                    </a:p>
                  </a:txBody>
                  <a:tcPr>
                    <a:solidFill>
                      <a:srgbClr val="C4AAAA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16728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kumimoji="0" lang="ru-RU" alt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EMPL_PROPERTY</a:t>
                      </a:r>
                      <a:endParaRPr lang="ru-RU" sz="1200" dirty="0"/>
                    </a:p>
                  </a:txBody>
                  <a:tcPr>
                    <a:solidFill>
                      <a:srgbClr val="C4AAAA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Сфера бизнеса работодателя</a:t>
                      </a:r>
                    </a:p>
                  </a:txBody>
                  <a:tcPr>
                    <a:solidFill>
                      <a:srgbClr val="C4AAAA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11533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kumimoji="0" lang="ru-RU" alt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EMPL_FORM</a:t>
                      </a:r>
                      <a:endParaRPr lang="ru-RU" sz="1200" dirty="0"/>
                    </a:p>
                  </a:txBody>
                  <a:tcPr>
                    <a:solidFill>
                      <a:srgbClr val="C4AAAA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Организационно-правовая форма</a:t>
                      </a:r>
                    </a:p>
                  </a:txBody>
                  <a:tcPr>
                    <a:solidFill>
                      <a:srgbClr val="C4AAAA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284998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kumimoji="0" lang="ru-RU" altLang="ru-RU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Period_at_work</a:t>
                      </a:r>
                      <a:endParaRPr lang="ru-RU" sz="1200" dirty="0"/>
                    </a:p>
                  </a:txBody>
                  <a:tcPr>
                    <a:solidFill>
                      <a:srgbClr val="800000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Стаж работы в днях</a:t>
                      </a:r>
                    </a:p>
                  </a:txBody>
                  <a:tcPr>
                    <a:solidFill>
                      <a:srgbClr val="800000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8346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B8ED1CC-27A4-E220-538A-183C5089CA75}"/>
              </a:ext>
            </a:extLst>
          </p:cNvPr>
          <p:cNvSpPr txBox="1"/>
          <p:nvPr/>
        </p:nvSpPr>
        <p:spPr>
          <a:xfrm>
            <a:off x="380998" y="5901831"/>
            <a:ext cx="3202460" cy="338554"/>
          </a:xfrm>
          <a:prstGeom prst="rect">
            <a:avLst/>
          </a:prstGeom>
          <a:solidFill>
            <a:srgbClr val="C4AAAA">
              <a:alpha val="29804"/>
            </a:srgb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sz="1600" dirty="0"/>
              <a:t>категориальные переменные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6DE317-0936-79B4-D8C2-C49115616DFB}"/>
              </a:ext>
            </a:extLst>
          </p:cNvPr>
          <p:cNvSpPr txBox="1"/>
          <p:nvPr/>
        </p:nvSpPr>
        <p:spPr>
          <a:xfrm>
            <a:off x="380998" y="5432274"/>
            <a:ext cx="3202460" cy="338554"/>
          </a:xfrm>
          <a:prstGeom prst="rect">
            <a:avLst/>
          </a:prstGeom>
          <a:solidFill>
            <a:srgbClr val="800000">
              <a:alpha val="29804"/>
            </a:srgb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sz="1600" dirty="0"/>
              <a:t>количественные переменные</a:t>
            </a:r>
          </a:p>
        </p:txBody>
      </p:sp>
    </p:spTree>
    <p:extLst>
      <p:ext uri="{BB962C8B-B14F-4D97-AF65-F5344CB8AC3E}">
        <p14:creationId xmlns:p14="http://schemas.microsoft.com/office/powerpoint/2010/main" val="2701621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780F0-6B54-827E-DFF1-E9552CBD2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6F5E8B8-35A9-0FC5-7109-2C6884BEDD26}"/>
              </a:ext>
            </a:extLst>
          </p:cNvPr>
          <p:cNvSpPr txBox="1">
            <a:spLocks/>
          </p:cNvSpPr>
          <p:nvPr/>
        </p:nvSpPr>
        <p:spPr>
          <a:xfrm>
            <a:off x="294503" y="542078"/>
            <a:ext cx="5257800" cy="746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altLang="ru-RU" sz="2800" b="1" dirty="0">
                <a:solidFill>
                  <a:srgbClr val="000000"/>
                </a:solidFill>
                <a:latin typeface="Aptos" panose="020B0004020202020204" pitchFamily="34" charset="0"/>
              </a:rPr>
              <a:t>Сегментация клиентов</a:t>
            </a:r>
          </a:p>
          <a:p>
            <a:pPr>
              <a:lnSpc>
                <a:spcPct val="100000"/>
              </a:lnSpc>
            </a:pPr>
            <a:r>
              <a:rPr lang="ru-RU" altLang="ru-RU" sz="20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метод – «Бизнес-правила»</a:t>
            </a:r>
          </a:p>
        </p:txBody>
      </p:sp>
      <p:pic>
        <p:nvPicPr>
          <p:cNvPr id="6" name="Объект 5" descr="Изображение выглядит как текст, снимок экрана, число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3570BFA-866A-3DDC-BDEE-4074AE2FA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02" y="1486694"/>
            <a:ext cx="5801497" cy="4910482"/>
          </a:xfr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B5C676FB-22EF-9572-5BFD-EA2CE6533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2083" y="2698868"/>
            <a:ext cx="5025415" cy="146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8700" rIns="0" bIns="68241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Ядро сегментации будут составлять 3 признака: </a:t>
            </a:r>
            <a:endParaRPr kumimoji="0" lang="ru-RU" altLang="ru-RU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Helvetica Neue" panose="02000503000000020004" pitchFamily="2" charset="0"/>
              </a:rPr>
              <a:t>DTI_group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- долговая нагрузка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Helvetica Neue" panose="02000503000000020004" pitchFamily="2" charset="0"/>
              </a:rPr>
              <a:t>all_credits_group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- количество кредитов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600" b="1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Helvetica Neue" panose="02000503000000020004" pitchFamily="2" charset="0"/>
              </a:rPr>
              <a:t>age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- возраст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902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60E12-EB15-DF35-05C8-CB30FD2E4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C0E0DCA-7C80-3378-A908-8E158452F220}"/>
              </a:ext>
            </a:extLst>
          </p:cNvPr>
          <p:cNvSpPr txBox="1">
            <a:spLocks/>
          </p:cNvSpPr>
          <p:nvPr/>
        </p:nvSpPr>
        <p:spPr>
          <a:xfrm>
            <a:off x="294503" y="542078"/>
            <a:ext cx="5257800" cy="746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altLang="ru-RU" sz="2800" b="1" dirty="0">
                <a:solidFill>
                  <a:srgbClr val="000000"/>
                </a:solidFill>
                <a:latin typeface="Aptos" panose="020B0004020202020204" pitchFamily="34" charset="0"/>
              </a:rPr>
              <a:t>Сегментация клиентов</a:t>
            </a:r>
          </a:p>
          <a:p>
            <a:pPr>
              <a:lnSpc>
                <a:spcPct val="100000"/>
              </a:lnSpc>
            </a:pPr>
            <a:r>
              <a:rPr lang="ru-RU" altLang="ru-RU" sz="20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метод – «Бизнес-правила»</a:t>
            </a:r>
          </a:p>
        </p:txBody>
      </p:sp>
      <p:pic>
        <p:nvPicPr>
          <p:cNvPr id="4" name="Объект 3" descr="Изображение выглядит как текст, снимок экрана, Шрифт, круг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084309D-E24B-CC0F-76A6-DD03A58E2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002" y="1758949"/>
            <a:ext cx="7592197" cy="4742869"/>
          </a:xfr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9A3F82B8-CAB2-881A-C573-AECEF37AB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6881" y="915569"/>
            <a:ext cx="4507117" cy="1706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58700" rIns="0" bIns="68241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b="1" dirty="0">
                <a:solidFill>
                  <a:srgbClr val="000000"/>
                </a:solidFill>
                <a:latin typeface="Helvetica Neue" panose="02000503000000020004" pitchFamily="2" charset="0"/>
              </a:rPr>
              <a:t>Б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ольшинство клиентов относятся к сегменту 'Другие' (1700 человек), но их доля составляет меньше 50%.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600" b="1" dirty="0">
                <a:solidFill>
                  <a:srgbClr val="000000"/>
                </a:solidFill>
                <a:latin typeface="Helvetica Neue" panose="02000503000000020004" pitchFamily="2" charset="0"/>
              </a:rPr>
              <a:t>Н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аиболее популярным выступает сегмент с молодежью с низким </a:t>
            </a:r>
            <a:r>
              <a:rPr kumimoji="0" lang="en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DTI 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и количеством кредитов от 1 до 3. </a:t>
            </a:r>
            <a:endParaRPr kumimoji="0" lang="ru-RU" altLang="ru-RU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281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51E0C-764B-E9AB-890F-02206616F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8E84E28-6DB4-1974-1394-116516F5D703}"/>
              </a:ext>
            </a:extLst>
          </p:cNvPr>
          <p:cNvSpPr txBox="1">
            <a:spLocks/>
          </p:cNvSpPr>
          <p:nvPr/>
        </p:nvSpPr>
        <p:spPr>
          <a:xfrm>
            <a:off x="294503" y="542078"/>
            <a:ext cx="5257800" cy="746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altLang="ru-RU" sz="2800" b="1" dirty="0">
                <a:solidFill>
                  <a:srgbClr val="000000"/>
                </a:solidFill>
                <a:latin typeface="Aptos" panose="020B0004020202020204" pitchFamily="34" charset="0"/>
              </a:rPr>
              <a:t>Сегментация клиентов</a:t>
            </a:r>
          </a:p>
          <a:p>
            <a:pPr>
              <a:lnSpc>
                <a:spcPct val="100000"/>
              </a:lnSpc>
            </a:pPr>
            <a:r>
              <a:rPr lang="ru-RU" altLang="ru-RU" sz="20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метод – «Бизнес-правила»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D05499D-7FBB-2AC2-20C6-18628E8054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4503" y="2782669"/>
            <a:ext cx="10800000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Сегмент №1 — Другие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Мужчина, 39 лет Нет детей, нет иждивенцев Стаж на текущем месте работы: 47 месяцев Долговая нагрузка (DTI): 0.49 Количество кредитов: 6 Сумма ежемесячного платежа: 85 тысяч рублей Есть просрочка на данный момент Есть страховка по кредиту Нет заложенного имущества Цель взятия кредита: Ремонт Семейное положение: женат / замужем Зарплата: &gt;250 тысяч рублей Сфера деятельности организации: Торговля Форма организации: ООО Выводы по сегменту: - есть вероятность просрочек по кредитам - высокая долговая нагрузка </a:t>
            </a:r>
          </a:p>
        </p:txBody>
      </p:sp>
    </p:spTree>
    <p:extLst>
      <p:ext uri="{BB962C8B-B14F-4D97-AF65-F5344CB8AC3E}">
        <p14:creationId xmlns:p14="http://schemas.microsoft.com/office/powerpoint/2010/main" val="2096110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8339E-9B6D-1E3A-EFF2-02DB3D792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28CE555-B309-E64C-C4A1-1D1D2F7A6A17}"/>
              </a:ext>
            </a:extLst>
          </p:cNvPr>
          <p:cNvSpPr txBox="1">
            <a:spLocks/>
          </p:cNvSpPr>
          <p:nvPr/>
        </p:nvSpPr>
        <p:spPr>
          <a:xfrm>
            <a:off x="294503" y="542078"/>
            <a:ext cx="5257800" cy="746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altLang="ru-RU" sz="2800" b="1" dirty="0">
                <a:solidFill>
                  <a:srgbClr val="000000"/>
                </a:solidFill>
                <a:latin typeface="Aptos" panose="020B0004020202020204" pitchFamily="34" charset="0"/>
              </a:rPr>
              <a:t>Сегментация клиентов</a:t>
            </a:r>
          </a:p>
          <a:p>
            <a:pPr>
              <a:lnSpc>
                <a:spcPct val="100000"/>
              </a:lnSpc>
            </a:pPr>
            <a:r>
              <a:rPr lang="ru-RU" altLang="ru-RU" sz="20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метод – «Бизнес-правила»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3C28648-CEB4-3FBE-B200-F829CA0656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4503" y="1809673"/>
            <a:ext cx="10800000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Сегмент №2 — высокая нагрузка / 4-10 / 30-40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Мужчина, 35 лет 1 детей, нет иждивенцев Стаж на текущем месте работы: 44 месяцев Долговая нагрузка (DTI): 0.55 Количество кредитов: 7 Сумма ежемесячного платежа: 100 тысяч рублей Есть просрочка на данный момент Есть страховка по кредиту Нет заложенного имущества Цель взятия кредита: Ремонт Семейное положение: женат / замужем Зарплата: &gt;250 тысяч рублей Сфера деятельности организации: Торговля Форма организации: ООО Выводы по сегменту: - есть вероятность просрочек по кредитам - высокая долговая нагрузка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1400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Сегмент №3 — низкая нагрузка / 1-3 / 30-40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Женщина, 35 лет 1 детей, нет иждивенцев Стаж на текущем месте работы: 36 месяцев Долговая нагрузка (DTI): 0.23 Количество кредитов: 3 Сумма ежемесячного платежа: 30 тысяч рублей Нет просрочек на данный момент Есть страховка по кредиту Нет заложенного имущества Цель взятия кредита: Ремонт Семейное положение: женат / замужем Зарплата: &gt;250 тысяч рублей Сфера деятельности организации: Торговля Форма организации: ООО Выводы по сегменту: - склонны вовремя вносить платежи по кредитам (без просрочек) - средняя или низкая долговая нагрузка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1400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Сегмент №4 — низкая нагрузка / 1-3 / &lt;30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Мужчина, 27 лет Нет детей, нет иждивенцев Стаж на текущем месте работы: 24 месяцев Долговая нагрузка (DTI): 0.24 Количество кредитов: 2 Сумма ежемесячного платежа: 22 тысяч рублей Нет просрочек на данный момент Есть страховка по кредиту Нет заложенного имущества Цель взятия кредита: Ремонт Зарплата: &gt;250 тысяч рублей Сфера деятельности организации: Торговля Форма организации: ООО Выводы по сегменту: - склонны вовремя вносить платежи по кредитам (без просрочек) - средняя или низкая долговая нагрузка </a:t>
            </a:r>
          </a:p>
        </p:txBody>
      </p:sp>
    </p:spTree>
    <p:extLst>
      <p:ext uri="{BB962C8B-B14F-4D97-AF65-F5344CB8AC3E}">
        <p14:creationId xmlns:p14="http://schemas.microsoft.com/office/powerpoint/2010/main" val="912170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0E4F2-64FF-B1F1-27F7-B4A424F3F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BD7BA32-508C-BCFD-8F12-CEDDD0E47011}"/>
              </a:ext>
            </a:extLst>
          </p:cNvPr>
          <p:cNvSpPr txBox="1">
            <a:spLocks/>
          </p:cNvSpPr>
          <p:nvPr/>
        </p:nvSpPr>
        <p:spPr>
          <a:xfrm>
            <a:off x="294503" y="542078"/>
            <a:ext cx="5257800" cy="746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altLang="ru-RU" sz="2800" b="1" dirty="0">
                <a:solidFill>
                  <a:srgbClr val="000000"/>
                </a:solidFill>
                <a:latin typeface="Aptos" panose="020B0004020202020204" pitchFamily="34" charset="0"/>
              </a:rPr>
              <a:t>Сегментация клиентов</a:t>
            </a:r>
          </a:p>
          <a:p>
            <a:pPr>
              <a:lnSpc>
                <a:spcPct val="100000"/>
              </a:lnSpc>
            </a:pPr>
            <a:r>
              <a:rPr lang="ru-RU" altLang="ru-RU" sz="20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метод – «Бизнес-правила»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513968C-23E9-5D07-6AFB-7B44B60535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4503" y="1778450"/>
            <a:ext cx="10800000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Сегмент №5 — низкая нагрузка / 1-3 / &gt;40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Женщина, 46 лет Нет детей, нет иждивенцев Стаж на текущем месте работы: 63 месяцев Долговая нагрузка (DTI): 0.24 Количество кредитов: 3 Сумма ежемесячного платежа: 34 тысяч рублей Нет просрочек на данный момент Есть страховка по кредиту Нет заложенного имущества Цель взятия кредита: Ремонт Семейное положение: женат / замужем Зарплата: &gt;250 тысяч рублей Сфера деятельности организации: Торговля Форма организации: ООО Выводы по сегменту: - склонны вовремя вносить платежи по кредитам (без просрочек) - средняя или низкая долговая нагрузка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1400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Сегмент №6 — низкая нагрузка / 4-10 / 30-40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Женщина, 35 лет 1 детей, нет иждивенцев Стаж на текущем месте работы: 45 месяцев Долговая нагрузка (DTI): 0.25 Количество кредитов: 6 Сумма ежемесячного платежа: 91 тысяч рублей Есть просрочка на данный момент Есть страховка по кредиту Нет заложенного имущества Цель взятия кредита: Ремонт Семейное положение: женат / замужем Зарплата: &gt;250 тысяч рублей Сфера деятельности организации: Торговля Форма организации: ООО Выводы по сегменту: - есть вероятность просрочек по кредитам - средняя или низкая долговая нагрузка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14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b="1" dirty="0">
                <a:solidFill>
                  <a:srgbClr val="000000"/>
                </a:solidFill>
              </a:rPr>
              <a:t>Сегмент №7 — средняя нагрузка / 1-3 / 30-40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dirty="0">
                <a:solidFill>
                  <a:srgbClr val="000000"/>
                </a:solidFill>
              </a:rPr>
              <a:t>Мужчина, 34 лет 1 детей, нет иждивенцев Стаж на текущем месте работы: 31 месяцев Долговая нагрузка (DTI): 0.41 Количество кредитов: 3 Сумма ежемесячного платежа: 37 тысяч рублей Нет просрочек на данный момент Есть страховка по кредиту Нет заложенного имущества Цель взятия кредита: Ремонт Семейное положение: женат / замужем Зарплата: &gt;250 тысяч рублей Сфера деятельности организации: Торговля Форма организации: ООО Выводы по сегменту: - склонны вовремя вносить платежи по кредитам (без просрочек) - высокая долговая нагрузка </a:t>
            </a:r>
          </a:p>
        </p:txBody>
      </p:sp>
    </p:spTree>
    <p:extLst>
      <p:ext uri="{BB962C8B-B14F-4D97-AF65-F5344CB8AC3E}">
        <p14:creationId xmlns:p14="http://schemas.microsoft.com/office/powerpoint/2010/main" val="1184084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D7A73-224F-5279-8323-1E96F486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F51AABD-33F2-E053-D88A-66C0EF617949}"/>
              </a:ext>
            </a:extLst>
          </p:cNvPr>
          <p:cNvSpPr txBox="1">
            <a:spLocks/>
          </p:cNvSpPr>
          <p:nvPr/>
        </p:nvSpPr>
        <p:spPr>
          <a:xfrm>
            <a:off x="294503" y="542078"/>
            <a:ext cx="5257800" cy="746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altLang="ru-RU" sz="2800" b="1" dirty="0">
                <a:solidFill>
                  <a:srgbClr val="000000"/>
                </a:solidFill>
                <a:latin typeface="Aptos" panose="020B0004020202020204" pitchFamily="34" charset="0"/>
              </a:rPr>
              <a:t>Сегментация клиентов</a:t>
            </a:r>
          </a:p>
          <a:p>
            <a:pPr>
              <a:lnSpc>
                <a:spcPct val="100000"/>
              </a:lnSpc>
            </a:pPr>
            <a:r>
              <a:rPr lang="ru-RU" altLang="ru-RU" sz="20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метод – «Бизнес-правила»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C2E5A25-76D5-1C13-16B1-155536D66B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4503" y="1851997"/>
            <a:ext cx="10800000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Сегмент №8 — средняя нагрузка / 1-3 / &lt;30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Женщина, 27 лет Нет детей, нет иждивенцев Стаж на текущем месте работы: 21 месяцев Долговая нагрузка (DTI): 0.41 Количество кредитов: 2 Сумма ежемесячного платежа: 23 тысяч рублей Нет просрочек на данный момент Есть страховка по кредиту Нет заложенного имущества Семейное положение: холост / не замужем Должность: специалист Зарплата: &gt;250 тысяч рублей Сфера деятельности организации: Торговля Форма организации: ООО Выводы по сегменту: - склонны вовремя вносить платежи по кредитам (без просрочек) - высокая долговая нагрузка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1400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Сегмент №9 — средняя нагрузка / 4-10 / 30-40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Женщина, 34 лет 1 детей, нет иждивенцев Стаж на текущем месте работы: 39 месяцев Долговая нагрузка (DTI): 0.41 Количество кредитов: 7 Сумма ежемесячного платежа: 101 тысяч рублей Есть просрочка на данный момент Есть страховка по кредиту Нет заложенного имущества Цель взятия кредита: Ремонт Семейное положение: женат / замужем Зарплата: &gt;250 тысяч рублей Сфера деятельности организации: Торговля Форма организации: ООО Выводы по сегменту: - есть вероятность просрочек по кредитам - высокая долговая нагрузка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1400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Сегмент №10 — средняя нагрузка / 4-10 / &lt;30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Женщина, 27 лет Нет детей, нет иждивенцев Стаж на текущем месте работы: 31 месяцев Долговая нагрузка (DTI): 0.43 Количество кредитов: 6 Сумма ежемесячного платежа: 80 тысяч рублей Есть просрочка на данный момент Есть страховка по кредиту Нет заложенного имущества Цель взятия кредита: Ремонт Зарплата: &gt;250 тысяч рублей Сфера деятельности организации: Торговля Форма организации: ООО Выводы по сегменту: - есть вероятность просрочек по кредитам - высокая долговая нагрузка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2814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5B333-4D4C-1B8D-6CF8-46B141B85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97393E5-C7F7-9C7A-8FD2-2D98D7E89F63}"/>
              </a:ext>
            </a:extLst>
          </p:cNvPr>
          <p:cNvSpPr txBox="1">
            <a:spLocks/>
          </p:cNvSpPr>
          <p:nvPr/>
        </p:nvSpPr>
        <p:spPr>
          <a:xfrm>
            <a:off x="294503" y="542078"/>
            <a:ext cx="5257800" cy="746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altLang="ru-RU" sz="2800" b="1" dirty="0">
                <a:solidFill>
                  <a:srgbClr val="000000"/>
                </a:solidFill>
                <a:latin typeface="Aptos" panose="020B0004020202020204" pitchFamily="34" charset="0"/>
              </a:rPr>
              <a:t>Сегментация клиентов</a:t>
            </a:r>
          </a:p>
          <a:p>
            <a:pPr>
              <a:lnSpc>
                <a:spcPct val="100000"/>
              </a:lnSpc>
            </a:pPr>
            <a:r>
              <a:rPr lang="ru-RU" altLang="ru-RU" sz="20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метод – «Квантили (</a:t>
            </a:r>
            <a:r>
              <a:rPr lang="en" altLang="ru-RU" sz="20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RFM)</a:t>
            </a:r>
            <a:r>
              <a:rPr lang="ru-RU" altLang="ru-RU" sz="20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»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E0FA2B1-7179-BE17-8496-1C9D4B9A4B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39497" y="2854465"/>
            <a:ext cx="4958000" cy="236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В целом, сегменты распределены примерно поровну, большая часть клиентов стабильна и заинтересована в банковских продуктах.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400" b="1" dirty="0">
                <a:solidFill>
                  <a:srgbClr val="000000"/>
                </a:solidFill>
              </a:rPr>
              <a:t>Н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аименее популярный сегмент - '</a:t>
            </a:r>
            <a:r>
              <a:rPr kumimoji="0" lang="en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At Risk',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что хорошо, поскольку небольшое количество клиентов подвержены оттоку.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400" b="1" dirty="0">
                <a:solidFill>
                  <a:srgbClr val="000000"/>
                </a:solidFill>
              </a:rPr>
              <a:t>Б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ольшинство клиентов сконцентрированы в сегменте '</a:t>
            </a:r>
            <a:r>
              <a:rPr kumimoji="0" lang="en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Lost', </a:t>
            </a: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что, на самом деле, не очень хорошо, и требует более глубокого анализа и работы с данной категорией клиентов, чтобы выяснить причину снижения их активности и попытаться ее восстановить. 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" name="Рисунок 3" descr="Изображение выглядит как текст, снимок экрана, Шрифт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B3A2115-9A71-AC30-6F5F-649ED30B7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3" y="1762889"/>
            <a:ext cx="6304200" cy="455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663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C2F75-22FE-3C66-632B-AA8C96BC1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C09AC13-305A-51F3-2AF7-3A20D6DCFD4C}"/>
              </a:ext>
            </a:extLst>
          </p:cNvPr>
          <p:cNvSpPr txBox="1">
            <a:spLocks/>
          </p:cNvSpPr>
          <p:nvPr/>
        </p:nvSpPr>
        <p:spPr>
          <a:xfrm>
            <a:off x="294503" y="542078"/>
            <a:ext cx="5257800" cy="746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altLang="ru-RU" sz="2800" b="1" dirty="0">
                <a:solidFill>
                  <a:srgbClr val="000000"/>
                </a:solidFill>
                <a:latin typeface="Aptos" panose="020B0004020202020204" pitchFamily="34" charset="0"/>
              </a:rPr>
              <a:t>Сегментация клиентов</a:t>
            </a:r>
          </a:p>
          <a:p>
            <a:pPr>
              <a:lnSpc>
                <a:spcPct val="100000"/>
              </a:lnSpc>
            </a:pPr>
            <a:r>
              <a:rPr lang="ru-RU" altLang="ru-RU" sz="20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метод – «Квантили (</a:t>
            </a:r>
            <a:r>
              <a:rPr lang="en" altLang="ru-RU" sz="20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RFM)</a:t>
            </a:r>
            <a:r>
              <a:rPr lang="ru-RU" altLang="ru-RU" sz="20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»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454D340-8A62-3602-68FD-19D180FD44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4503" y="1655564"/>
            <a:ext cx="11719697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Сегмент </a:t>
            </a:r>
            <a:r>
              <a:rPr kumimoji="0" lang="en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VIP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Средняя давность последнего кредита (</a:t>
            </a:r>
            <a:r>
              <a:rPr kumimoji="0" lang="en" altLang="ru-RU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Recency): 3.5 </a:t>
            </a:r>
            <a:r>
              <a:rPr kumimoji="0" lang="ru-RU" altLang="ru-RU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месяцев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Среднее количество кредитов (</a:t>
            </a:r>
            <a:r>
              <a:rPr kumimoji="0" lang="en" altLang="ru-RU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Frequency): 11.6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Средняя сумма последнего платежа (</a:t>
            </a:r>
            <a:r>
              <a:rPr kumimoji="0" lang="en" altLang="ru-RU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Monetary): 164.6 </a:t>
            </a:r>
            <a:r>
              <a:rPr kumimoji="0" lang="ru-RU" altLang="ru-RU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тысяч </a:t>
            </a:r>
            <a:r>
              <a:rPr kumimoji="0" lang="ru-RU" altLang="ru-RU" sz="14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руб</a:t>
            </a:r>
            <a:endParaRPr kumimoji="0" lang="ru-RU" altLang="ru-RU" sz="14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Количество клиентов в сегменте: 579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Лучшие клиенты: часто берут кредиты, вносят большие платежи. Основная цель — удержание и стимулирование.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14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b="1" dirty="0">
                <a:solidFill>
                  <a:srgbClr val="000000"/>
                </a:solidFill>
              </a:rPr>
              <a:t>Сегмент </a:t>
            </a:r>
            <a:r>
              <a:rPr lang="en" altLang="ru-RU" sz="1400" b="1" dirty="0">
                <a:solidFill>
                  <a:srgbClr val="000000"/>
                </a:solidFill>
              </a:rPr>
              <a:t>Loyal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dirty="0">
                <a:solidFill>
                  <a:srgbClr val="000000"/>
                </a:solidFill>
              </a:rPr>
              <a:t>Средняя давность последнего кредита (</a:t>
            </a:r>
            <a:r>
              <a:rPr lang="en" altLang="ru-RU" sz="1400" dirty="0">
                <a:solidFill>
                  <a:srgbClr val="000000"/>
                </a:solidFill>
              </a:rPr>
              <a:t>Recency): 6.9 </a:t>
            </a:r>
            <a:r>
              <a:rPr lang="ru-RU" altLang="ru-RU" sz="1400" dirty="0">
                <a:solidFill>
                  <a:srgbClr val="000000"/>
                </a:solidFill>
              </a:rPr>
              <a:t>месяцев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dirty="0">
                <a:solidFill>
                  <a:srgbClr val="000000"/>
                </a:solidFill>
              </a:rPr>
              <a:t>Среднее количество кредитов (</a:t>
            </a:r>
            <a:r>
              <a:rPr lang="en" altLang="ru-RU" sz="1400" dirty="0">
                <a:solidFill>
                  <a:srgbClr val="000000"/>
                </a:solidFill>
              </a:rPr>
              <a:t>Frequency): 7.6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dirty="0">
                <a:solidFill>
                  <a:srgbClr val="000000"/>
                </a:solidFill>
              </a:rPr>
              <a:t>Средняя сумма последнего платежа (</a:t>
            </a:r>
            <a:r>
              <a:rPr lang="en" altLang="ru-RU" sz="1400" dirty="0">
                <a:solidFill>
                  <a:srgbClr val="000000"/>
                </a:solidFill>
              </a:rPr>
              <a:t>Monetary): 105.1 </a:t>
            </a:r>
            <a:r>
              <a:rPr lang="ru-RU" altLang="ru-RU" sz="1400" dirty="0">
                <a:solidFill>
                  <a:srgbClr val="000000"/>
                </a:solidFill>
              </a:rPr>
              <a:t>тысяч </a:t>
            </a:r>
            <a:r>
              <a:rPr lang="ru-RU" altLang="ru-RU" sz="1400" dirty="0" err="1">
                <a:solidFill>
                  <a:srgbClr val="000000"/>
                </a:solidFill>
              </a:rPr>
              <a:t>руб</a:t>
            </a:r>
            <a:endParaRPr lang="ru-RU" altLang="ru-RU" sz="14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dirty="0">
                <a:solidFill>
                  <a:srgbClr val="000000"/>
                </a:solidFill>
              </a:rPr>
              <a:t>Количество клиентов в сегменте: 660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dirty="0">
                <a:solidFill>
                  <a:srgbClr val="000000"/>
                </a:solidFill>
              </a:rPr>
              <a:t>Хорошие постоянные клиенты: стабильные и прибыльные. Необходимо поддерживать и поощрять их активность.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4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b="1" dirty="0">
                <a:solidFill>
                  <a:srgbClr val="000000"/>
                </a:solidFill>
              </a:rPr>
              <a:t>Сегмент </a:t>
            </a:r>
            <a:r>
              <a:rPr lang="en" altLang="ru-RU" sz="1400" b="1" dirty="0">
                <a:solidFill>
                  <a:srgbClr val="000000"/>
                </a:solidFill>
              </a:rPr>
              <a:t>Core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dirty="0">
                <a:solidFill>
                  <a:srgbClr val="000000"/>
                </a:solidFill>
              </a:rPr>
              <a:t>Средняя давность последнего кредита (</a:t>
            </a:r>
            <a:r>
              <a:rPr lang="en" altLang="ru-RU" sz="1400" dirty="0">
                <a:solidFill>
                  <a:srgbClr val="000000"/>
                </a:solidFill>
              </a:rPr>
              <a:t>Recency): 3.5 </a:t>
            </a:r>
            <a:r>
              <a:rPr lang="ru-RU" altLang="ru-RU" sz="1400" dirty="0">
                <a:solidFill>
                  <a:srgbClr val="000000"/>
                </a:solidFill>
              </a:rPr>
              <a:t>месяцев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dirty="0">
                <a:solidFill>
                  <a:srgbClr val="000000"/>
                </a:solidFill>
              </a:rPr>
              <a:t>Среднее количество кредитов (</a:t>
            </a:r>
            <a:r>
              <a:rPr lang="en" altLang="ru-RU" sz="1400" dirty="0">
                <a:solidFill>
                  <a:srgbClr val="000000"/>
                </a:solidFill>
              </a:rPr>
              <a:t>Frequency): 3.5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dirty="0">
                <a:solidFill>
                  <a:srgbClr val="000000"/>
                </a:solidFill>
              </a:rPr>
              <a:t>Средняя сумма последнего платежа (</a:t>
            </a:r>
            <a:r>
              <a:rPr lang="en" altLang="ru-RU" sz="1400" dirty="0">
                <a:solidFill>
                  <a:srgbClr val="000000"/>
                </a:solidFill>
              </a:rPr>
              <a:t>Monetary): 30.3 </a:t>
            </a:r>
            <a:r>
              <a:rPr lang="ru-RU" altLang="ru-RU" sz="1400" dirty="0">
                <a:solidFill>
                  <a:srgbClr val="000000"/>
                </a:solidFill>
              </a:rPr>
              <a:t>тысяч </a:t>
            </a:r>
            <a:r>
              <a:rPr lang="ru-RU" altLang="ru-RU" sz="1400" dirty="0" err="1">
                <a:solidFill>
                  <a:srgbClr val="000000"/>
                </a:solidFill>
              </a:rPr>
              <a:t>руб</a:t>
            </a:r>
            <a:endParaRPr lang="ru-RU" altLang="ru-RU" sz="14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dirty="0">
                <a:solidFill>
                  <a:srgbClr val="000000"/>
                </a:solidFill>
              </a:rPr>
              <a:t>Количество клиентов в сегменте: 626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dirty="0">
                <a:solidFill>
                  <a:srgbClr val="000000"/>
                </a:solidFill>
              </a:rPr>
              <a:t>Основная клиентская база: средние показатели, требуется удержание и стимулирование к большим платежам/новым кредитам.</a:t>
            </a:r>
          </a:p>
        </p:txBody>
      </p:sp>
    </p:spTree>
    <p:extLst>
      <p:ext uri="{BB962C8B-B14F-4D97-AF65-F5344CB8AC3E}">
        <p14:creationId xmlns:p14="http://schemas.microsoft.com/office/powerpoint/2010/main" val="3864528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D20F3-DAD9-C6A7-E334-B96536195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FC36AE6-2EBA-C307-BE65-5B705F3BFB40}"/>
              </a:ext>
            </a:extLst>
          </p:cNvPr>
          <p:cNvSpPr txBox="1">
            <a:spLocks/>
          </p:cNvSpPr>
          <p:nvPr/>
        </p:nvSpPr>
        <p:spPr>
          <a:xfrm>
            <a:off x="294503" y="542078"/>
            <a:ext cx="5257800" cy="746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altLang="ru-RU" sz="2800" b="1" dirty="0">
                <a:solidFill>
                  <a:srgbClr val="000000"/>
                </a:solidFill>
                <a:latin typeface="Aptos" panose="020B0004020202020204" pitchFamily="34" charset="0"/>
              </a:rPr>
              <a:t>Сегментация клиентов</a:t>
            </a:r>
          </a:p>
          <a:p>
            <a:pPr>
              <a:lnSpc>
                <a:spcPct val="100000"/>
              </a:lnSpc>
            </a:pPr>
            <a:r>
              <a:rPr lang="ru-RU" altLang="ru-RU" sz="20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метод – «Квантили (</a:t>
            </a:r>
            <a:r>
              <a:rPr lang="en" altLang="ru-RU" sz="20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RFM)</a:t>
            </a:r>
            <a:r>
              <a:rPr lang="ru-RU" altLang="ru-RU" sz="20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»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69B7D40-8AF0-6D34-E94F-B5B1F28CA8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4503" y="1673820"/>
            <a:ext cx="11719697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Сегмент </a:t>
            </a:r>
            <a:r>
              <a:rPr kumimoji="0" lang="en" altLang="ru-RU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Lost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Средняя давность последнего кредита (</a:t>
            </a:r>
            <a:r>
              <a:rPr kumimoji="0" lang="en" altLang="ru-RU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Recency): 23.8 </a:t>
            </a:r>
            <a:r>
              <a:rPr kumimoji="0" lang="ru-RU" altLang="ru-RU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месяцев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Среднее количество кредитов (</a:t>
            </a:r>
            <a:r>
              <a:rPr kumimoji="0" lang="en" altLang="ru-RU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Frequency): 2.8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Средняя сумма последнего платежа (</a:t>
            </a:r>
            <a:r>
              <a:rPr kumimoji="0" lang="en" altLang="ru-RU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Monetary): 36.9 </a:t>
            </a:r>
            <a:r>
              <a:rPr kumimoji="0" lang="ru-RU" altLang="ru-RU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тысяч </a:t>
            </a:r>
            <a:r>
              <a:rPr kumimoji="0" lang="ru-RU" altLang="ru-RU" sz="14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руб</a:t>
            </a:r>
            <a:endParaRPr kumimoji="0" lang="ru-RU" altLang="ru-RU" sz="14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Количество клиентов в сегменте: 1234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Потерянные клиенты: давно не брали кредиты, минимальные платежи. Привлечение невыгодно.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b="1" dirty="0">
                <a:solidFill>
                  <a:srgbClr val="000000"/>
                </a:solidFill>
              </a:rPr>
              <a:t>Сегмент </a:t>
            </a:r>
            <a:r>
              <a:rPr lang="en" altLang="ru-RU" sz="1400" b="1" dirty="0">
                <a:solidFill>
                  <a:srgbClr val="000000"/>
                </a:solidFill>
              </a:rPr>
              <a:t>At Risk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dirty="0">
                <a:solidFill>
                  <a:srgbClr val="000000"/>
                </a:solidFill>
              </a:rPr>
              <a:t>Средняя давность последнего кредита (</a:t>
            </a:r>
            <a:r>
              <a:rPr lang="en" altLang="ru-RU" sz="1400" dirty="0">
                <a:solidFill>
                  <a:srgbClr val="000000"/>
                </a:solidFill>
              </a:rPr>
              <a:t>Recency): 22.4 </a:t>
            </a:r>
            <a:r>
              <a:rPr lang="ru-RU" altLang="ru-RU" sz="1400" dirty="0">
                <a:solidFill>
                  <a:srgbClr val="000000"/>
                </a:solidFill>
              </a:rPr>
              <a:t>месяцев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dirty="0">
                <a:solidFill>
                  <a:srgbClr val="000000"/>
                </a:solidFill>
              </a:rPr>
              <a:t>Среднее количество кредитов (</a:t>
            </a:r>
            <a:r>
              <a:rPr lang="en" altLang="ru-RU" sz="1400" dirty="0">
                <a:solidFill>
                  <a:srgbClr val="000000"/>
                </a:solidFill>
              </a:rPr>
              <a:t>Frequency): 6.9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dirty="0">
                <a:solidFill>
                  <a:srgbClr val="000000"/>
                </a:solidFill>
              </a:rPr>
              <a:t>Средняя сумма последнего платежа (</a:t>
            </a:r>
            <a:r>
              <a:rPr lang="en" altLang="ru-RU" sz="1400" dirty="0">
                <a:solidFill>
                  <a:srgbClr val="000000"/>
                </a:solidFill>
              </a:rPr>
              <a:t>Monetary): 134.5 </a:t>
            </a:r>
            <a:r>
              <a:rPr lang="ru-RU" altLang="ru-RU" sz="1400" dirty="0">
                <a:solidFill>
                  <a:srgbClr val="000000"/>
                </a:solidFill>
              </a:rPr>
              <a:t>тысяч </a:t>
            </a:r>
            <a:r>
              <a:rPr lang="ru-RU" altLang="ru-RU" sz="1400" dirty="0" err="1">
                <a:solidFill>
                  <a:srgbClr val="000000"/>
                </a:solidFill>
              </a:rPr>
              <a:t>руб</a:t>
            </a:r>
            <a:endParaRPr lang="ru-RU" altLang="ru-RU" sz="14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dirty="0">
                <a:solidFill>
                  <a:srgbClr val="000000"/>
                </a:solidFill>
              </a:rPr>
              <a:t>Количество клиентов в сегменте: 518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400" dirty="0">
                <a:solidFill>
                  <a:srgbClr val="000000"/>
                </a:solidFill>
              </a:rPr>
              <a:t>Клиенты с признаками возможного оттока: активность снижается, требуется анализ причин спада и попытка вернуть клиентов.</a:t>
            </a:r>
          </a:p>
        </p:txBody>
      </p:sp>
    </p:spTree>
    <p:extLst>
      <p:ext uri="{BB962C8B-B14F-4D97-AF65-F5344CB8AC3E}">
        <p14:creationId xmlns:p14="http://schemas.microsoft.com/office/powerpoint/2010/main" val="1259782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88CC9-D998-5C94-3240-4D9240602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CA1B9E33-820A-E490-45F4-F97BF8948480}"/>
              </a:ext>
            </a:extLst>
          </p:cNvPr>
          <p:cNvSpPr txBox="1">
            <a:spLocks/>
          </p:cNvSpPr>
          <p:nvPr/>
        </p:nvSpPr>
        <p:spPr>
          <a:xfrm>
            <a:off x="294503" y="229201"/>
            <a:ext cx="5257800" cy="314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Банковская активность</a:t>
            </a:r>
          </a:p>
        </p:txBody>
      </p:sp>
      <p:graphicFrame>
        <p:nvGraphicFramePr>
          <p:cNvPr id="14" name="Объект 3">
            <a:extLst>
              <a:ext uri="{FF2B5EF4-FFF2-40B4-BE49-F238E27FC236}">
                <a16:creationId xmlns:a16="http://schemas.microsoft.com/office/drawing/2014/main" id="{A6E43C07-B61B-99E0-DA78-7243EFE5CE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9945313"/>
              </p:ext>
            </p:extLst>
          </p:nvPr>
        </p:nvGraphicFramePr>
        <p:xfrm>
          <a:off x="380999" y="643963"/>
          <a:ext cx="11456773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1833">
                  <a:extLst>
                    <a:ext uri="{9D8B030D-6E8A-4147-A177-3AD203B41FA5}">
                      <a16:colId xmlns:a16="http://schemas.microsoft.com/office/drawing/2014/main" val="438801978"/>
                    </a:ext>
                  </a:extLst>
                </a:gridCol>
                <a:gridCol w="6474940">
                  <a:extLst>
                    <a:ext uri="{9D8B030D-6E8A-4147-A177-3AD203B41FA5}">
                      <a16:colId xmlns:a16="http://schemas.microsoft.com/office/drawing/2014/main" val="4069623762"/>
                    </a:ext>
                  </a:extLst>
                </a:gridCol>
              </a:tblGrid>
              <a:tr h="273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BANKACCOUNT_FLAG</a:t>
                      </a:r>
                      <a:endParaRPr kumimoji="0" lang="ru-RU" altLang="ru-RU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Количество аккаунтов у клиента</a:t>
                      </a: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300424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num_AccountActive180, num_AccountActive90, num_AccountActive60</a:t>
                      </a:r>
                      <a:endParaRPr kumimoji="0" lang="ru-RU" altLang="ru-RU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Aptos" panose="020B0004020202020204" pitchFamily="34" charset="0"/>
                        </a:rPr>
                        <a:t>Количество активных счетов за последние 180 / 90 / 60 дней</a:t>
                      </a: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43703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kumimoji="0" lang="ru-RU" altLang="ru-RU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numAccountActiveAll</a:t>
                      </a:r>
                      <a:endParaRPr lang="ru-RU" sz="1200" dirty="0">
                        <a:latin typeface="Aptos" panose="020B0004020202020204" pitchFamily="34" charset="0"/>
                      </a:endParaRP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Aptos" panose="020B0004020202020204" pitchFamily="34" charset="0"/>
                        </a:rPr>
                        <a:t>Количество открытых счетов</a:t>
                      </a: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11533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kumimoji="0" lang="ru-RU" altLang="ru-RU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numAccountClosed</a:t>
                      </a:r>
                      <a:endParaRPr lang="ru-RU" sz="1200" dirty="0">
                        <a:latin typeface="Aptos" panose="020B0004020202020204" pitchFamily="34" charset="0"/>
                      </a:endParaRP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Aptos" panose="020B0004020202020204" pitchFamily="34" charset="0"/>
                        </a:rPr>
                        <a:t>Количество закрытых счетов</a:t>
                      </a: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284998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kumimoji="0" lang="ru-RU" altLang="ru-RU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Active_to_All_prc</a:t>
                      </a:r>
                      <a:endParaRPr lang="ru-RU" sz="1200" dirty="0">
                        <a:latin typeface="Aptos" panose="020B0004020202020204" pitchFamily="34" charset="0"/>
                      </a:endParaRP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Aptos" panose="020B0004020202020204" pitchFamily="34" charset="0"/>
                        </a:rPr>
                        <a:t>Отношение активных счетов ко всем счетам</a:t>
                      </a: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83466"/>
                  </a:ext>
                </a:extLst>
              </a:tr>
            </a:tbl>
          </a:graphicData>
        </a:graphic>
      </p:graphicFrame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CD4BCB6-1C68-A271-F470-BF9D7EDA5060}"/>
              </a:ext>
            </a:extLst>
          </p:cNvPr>
          <p:cNvSpPr txBox="1">
            <a:spLocks/>
          </p:cNvSpPr>
          <p:nvPr/>
        </p:nvSpPr>
        <p:spPr>
          <a:xfrm>
            <a:off x="294503" y="2150425"/>
            <a:ext cx="5257800" cy="314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Кредитная активность</a:t>
            </a:r>
          </a:p>
        </p:txBody>
      </p:sp>
      <p:graphicFrame>
        <p:nvGraphicFramePr>
          <p:cNvPr id="16" name="Объект 3">
            <a:extLst>
              <a:ext uri="{FF2B5EF4-FFF2-40B4-BE49-F238E27FC236}">
                <a16:creationId xmlns:a16="http://schemas.microsoft.com/office/drawing/2014/main" id="{15751489-4CB5-E369-A7C1-FCEE401818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0940045"/>
              </p:ext>
            </p:extLst>
          </p:nvPr>
        </p:nvGraphicFramePr>
        <p:xfrm>
          <a:off x="381000" y="2565187"/>
          <a:ext cx="11456772" cy="411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94189">
                  <a:extLst>
                    <a:ext uri="{9D8B030D-6E8A-4147-A177-3AD203B41FA5}">
                      <a16:colId xmlns:a16="http://schemas.microsoft.com/office/drawing/2014/main" val="438801978"/>
                    </a:ext>
                  </a:extLst>
                </a:gridCol>
                <a:gridCol w="6462583">
                  <a:extLst>
                    <a:ext uri="{9D8B030D-6E8A-4147-A177-3AD203B41FA5}">
                      <a16:colId xmlns:a16="http://schemas.microsoft.com/office/drawing/2014/main" val="4069623762"/>
                    </a:ext>
                  </a:extLst>
                </a:gridCol>
              </a:tblGrid>
              <a:tr h="273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DTI</a:t>
                      </a:r>
                      <a:r>
                        <a:rPr kumimoji="0" lang="ru-RU" alt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 (</a:t>
                      </a:r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debt-to-income ratio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  <a:endParaRPr kumimoji="0" lang="ru-RU" altLang="ru-RU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Отношение долга к доходам</a:t>
                      </a: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8132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INCOME_BASE_TYPE</a:t>
                      </a:r>
                      <a:endParaRPr kumimoji="0" lang="ru-RU" altLang="ru-RU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>
                    <a:solidFill>
                      <a:srgbClr val="C4AAAA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Подтверждение дохода</a:t>
                      </a:r>
                    </a:p>
                  </a:txBody>
                  <a:tcPr>
                    <a:solidFill>
                      <a:srgbClr val="C4AAAA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300424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kumimoji="0" lang="ru-RU" alt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CREDIT_PURPOSE</a:t>
                      </a:r>
                      <a:endParaRPr lang="ru-RU" sz="1200" dirty="0">
                        <a:latin typeface="Aptos" panose="020B0004020202020204" pitchFamily="34" charset="0"/>
                      </a:endParaRPr>
                    </a:p>
                  </a:txBody>
                  <a:tcPr>
                    <a:solidFill>
                      <a:srgbClr val="C4AAAA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Цель получения кредита</a:t>
                      </a:r>
                    </a:p>
                  </a:txBody>
                  <a:tcPr>
                    <a:solidFill>
                      <a:srgbClr val="C4AAAA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16728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kumimoji="0" lang="ru-RU" alt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INSURANCE_FLAG</a:t>
                      </a:r>
                      <a:endParaRPr lang="ru-RU" sz="1200" dirty="0">
                        <a:latin typeface="Aptos" panose="020B0004020202020204" pitchFamily="34" charset="0"/>
                      </a:endParaRP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Страхование заемщика при получении кредита</a:t>
                      </a: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11533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r>
                        <a:rPr kumimoji="0" lang="ru-RU" alt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max90days, max60days, max30days, max21days, max14days</a:t>
                      </a:r>
                      <a:endParaRPr lang="ru-RU" sz="1200" dirty="0">
                        <a:latin typeface="Aptos" panose="020B0004020202020204" pitchFamily="34" charset="0"/>
                      </a:endParaRP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Aptos" panose="020B0004020202020204" pitchFamily="34" charset="0"/>
                        </a:rPr>
                        <a:t>Количество запросов в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бюро кредитных историй за последние 90 / 60 / 30 / 21 / 14 дней</a:t>
                      </a:r>
                      <a:endParaRPr lang="ru-RU" sz="1200" dirty="0">
                        <a:latin typeface="Aptos" panose="020B0004020202020204" pitchFamily="34" charset="0"/>
                      </a:endParaRP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284998"/>
                  </a:ext>
                </a:extLst>
              </a:tr>
              <a:tr h="189434">
                <a:tc>
                  <a:txBody>
                    <a:bodyPr/>
                    <a:lstStyle/>
                    <a:p>
                      <a:r>
                        <a:rPr kumimoji="0" lang="ru-RU" altLang="ru-RU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avg_num_delay</a:t>
                      </a:r>
                      <a:endParaRPr lang="ru-RU" sz="1200" dirty="0">
                        <a:latin typeface="Aptos" panose="020B0004020202020204" pitchFamily="34" charset="0"/>
                      </a:endParaRP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Aptos" panose="020B0004020202020204" pitchFamily="34" charset="0"/>
                        </a:rPr>
                        <a:t>Среднее количество дней задержки оплаты</a:t>
                      </a: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83466"/>
                  </a:ext>
                </a:extLst>
              </a:tr>
              <a:tr h="189434">
                <a:tc>
                  <a:txBody>
                    <a:bodyPr/>
                    <a:lstStyle/>
                    <a:p>
                      <a:r>
                        <a:rPr kumimoji="0" lang="ru-RU" altLang="ru-RU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if_zalog</a:t>
                      </a:r>
                      <a:endParaRPr lang="ru-RU" sz="1200" dirty="0">
                        <a:latin typeface="Aptos" panose="020B0004020202020204" pitchFamily="34" charset="0"/>
                      </a:endParaRP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Aptos" panose="020B0004020202020204" pitchFamily="34" charset="0"/>
                        </a:rPr>
                        <a:t>Наличие залога</a:t>
                      </a: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953371"/>
                  </a:ext>
                </a:extLst>
              </a:tr>
              <a:tr h="189434">
                <a:tc>
                  <a:txBody>
                    <a:bodyPr/>
                    <a:lstStyle/>
                    <a:p>
                      <a:r>
                        <a:rPr kumimoji="0" lang="ru-RU" altLang="ru-RU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sum_of_paym_months</a:t>
                      </a:r>
                      <a:endParaRPr lang="ru-RU" sz="1200" dirty="0">
                        <a:latin typeface="Aptos" panose="020B0004020202020204" pitchFamily="34" charset="0"/>
                      </a:endParaRP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Aptos" panose="020B0004020202020204" pitchFamily="34" charset="0"/>
                        </a:rPr>
                        <a:t>Сумма платежей за последний месяц (в тыс. руб.)</a:t>
                      </a: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101473"/>
                  </a:ext>
                </a:extLst>
              </a:tr>
              <a:tr h="189434">
                <a:tc>
                  <a:txBody>
                    <a:bodyPr/>
                    <a:lstStyle/>
                    <a:p>
                      <a:r>
                        <a:rPr kumimoji="0" lang="ru-RU" altLang="ru-RU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all_credits</a:t>
                      </a:r>
                      <a:endParaRPr lang="ru-RU" sz="1200" dirty="0">
                        <a:latin typeface="Aptos" panose="020B0004020202020204" pitchFamily="34" charset="0"/>
                      </a:endParaRP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Aptos" panose="020B0004020202020204" pitchFamily="34" charset="0"/>
                        </a:rPr>
                        <a:t>Количество кредитов</a:t>
                      </a: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147300"/>
                  </a:ext>
                </a:extLst>
              </a:tr>
              <a:tr h="189434">
                <a:tc>
                  <a:txBody>
                    <a:bodyPr/>
                    <a:lstStyle/>
                    <a:p>
                      <a:r>
                        <a:rPr kumimoji="0" lang="ru-RU" altLang="ru-RU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Active_not_cc</a:t>
                      </a:r>
                      <a:endParaRPr lang="ru-RU" sz="1200" dirty="0">
                        <a:latin typeface="Aptos" panose="020B0004020202020204" pitchFamily="34" charset="0"/>
                      </a:endParaRP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Активные кредитные счета (не кредитная карта)</a:t>
                      </a:r>
                      <a:endParaRPr lang="ru-RU" sz="1200" dirty="0">
                        <a:latin typeface="Aptos" panose="020B0004020202020204" pitchFamily="34" charset="0"/>
                      </a:endParaRP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624203"/>
                  </a:ext>
                </a:extLst>
              </a:tr>
              <a:tr h="189434">
                <a:tc>
                  <a:txBody>
                    <a:bodyPr/>
                    <a:lstStyle/>
                    <a:p>
                      <a:r>
                        <a:rPr kumimoji="0" lang="ru-RU" altLang="ru-RU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own_closed</a:t>
                      </a:r>
                      <a:endParaRPr lang="ru-RU" sz="1200" dirty="0">
                        <a:latin typeface="Aptos" panose="020B0004020202020204" pitchFamily="34" charset="0"/>
                      </a:endParaRP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Aptos" panose="020B0004020202020204" pitchFamily="34" charset="0"/>
                        </a:rPr>
                        <a:t>Количество закрытых кредитов</a:t>
                      </a: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265172"/>
                  </a:ext>
                </a:extLst>
              </a:tr>
              <a:tr h="189434">
                <a:tc>
                  <a:txBody>
                    <a:bodyPr/>
                    <a:lstStyle/>
                    <a:p>
                      <a:r>
                        <a:rPr kumimoji="0" lang="ru-RU" altLang="ru-RU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min_MnthAfterLoan</a:t>
                      </a:r>
                      <a:r>
                        <a:rPr kumimoji="0" lang="ru-RU" alt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, </a:t>
                      </a:r>
                      <a:r>
                        <a:rPr kumimoji="0" lang="ru-RU" altLang="ru-RU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max_MnthAfterLoan</a:t>
                      </a:r>
                      <a:endParaRPr lang="ru-RU" sz="1200" dirty="0">
                        <a:latin typeface="Aptos" panose="020B0004020202020204" pitchFamily="34" charset="0"/>
                      </a:endParaRP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Aptos" panose="020B0004020202020204" pitchFamily="34" charset="0"/>
                        </a:rPr>
                        <a:t>Минимальное количество месяцев с последнего / первого взятия кредита</a:t>
                      </a: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307383"/>
                  </a:ext>
                </a:extLst>
              </a:tr>
              <a:tr h="189434">
                <a:tc>
                  <a:txBody>
                    <a:bodyPr/>
                    <a:lstStyle/>
                    <a:p>
                      <a:r>
                        <a:rPr kumimoji="0" lang="ru-RU" altLang="ru-RU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dlq_exist</a:t>
                      </a:r>
                      <a:endParaRPr lang="ru-RU" sz="1200" dirty="0">
                        <a:latin typeface="Aptos" panose="020B0004020202020204" pitchFamily="34" charset="0"/>
                      </a:endParaRP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Aptos" panose="020B0004020202020204" pitchFamily="34" charset="0"/>
                        </a:rPr>
                        <a:t>Наличие просрочки на данный момент</a:t>
                      </a: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458505"/>
                  </a:ext>
                </a:extLst>
              </a:tr>
              <a:tr h="189434">
                <a:tc>
                  <a:txBody>
                    <a:bodyPr/>
                    <a:lstStyle/>
                    <a:p>
                      <a:r>
                        <a:rPr kumimoji="0" lang="ru-RU" altLang="ru-RU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thirty_in_a_year</a:t>
                      </a:r>
                      <a:r>
                        <a:rPr kumimoji="0" lang="ru-RU" alt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, </a:t>
                      </a:r>
                      <a:r>
                        <a:rPr kumimoji="0" lang="ru-RU" altLang="ru-RU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sixty_in_a_year</a:t>
                      </a:r>
                      <a:r>
                        <a:rPr kumimoji="0" lang="ru-RU" alt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, </a:t>
                      </a:r>
                      <a:r>
                        <a:rPr kumimoji="0" lang="ru-RU" altLang="ru-RU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ninety_in_a_year</a:t>
                      </a:r>
                      <a:endParaRPr lang="ru-RU" sz="1200" dirty="0">
                        <a:latin typeface="Aptos" panose="020B0004020202020204" pitchFamily="34" charset="0"/>
                      </a:endParaRP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Aptos" panose="020B0004020202020204" pitchFamily="34" charset="0"/>
                        </a:rPr>
                        <a:t>Просрочка больше 30 / 60 / 90 дней за последний год</a:t>
                      </a: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154676"/>
                  </a:ext>
                </a:extLst>
              </a:tr>
              <a:tr h="189434">
                <a:tc>
                  <a:txBody>
                    <a:bodyPr/>
                    <a:lstStyle/>
                    <a:p>
                      <a:r>
                        <a:rPr kumimoji="0" lang="ru-RU" altLang="ru-RU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thirty_vintage</a:t>
                      </a:r>
                      <a:r>
                        <a:rPr kumimoji="0" lang="ru-RU" alt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, </a:t>
                      </a:r>
                      <a:r>
                        <a:rPr kumimoji="0" lang="ru-RU" altLang="ru-RU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sixty_vintage</a:t>
                      </a:r>
                      <a:r>
                        <a:rPr kumimoji="0" lang="ru-RU" alt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, </a:t>
                      </a:r>
                      <a:r>
                        <a:rPr kumimoji="0" lang="ru-RU" altLang="ru-RU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ninety_vintage</a:t>
                      </a:r>
                      <a:endParaRPr lang="ru-RU" sz="1200" dirty="0">
                        <a:latin typeface="Aptos" panose="020B0004020202020204" pitchFamily="34" charset="0"/>
                      </a:endParaRP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>
                          <a:latin typeface="Aptos" panose="020B0004020202020204" pitchFamily="34" charset="0"/>
                        </a:rPr>
                        <a:t>Просрочка больше 30 / 60 / 90 дней за все время</a:t>
                      </a:r>
                    </a:p>
                  </a:txBody>
                  <a:tcPr>
                    <a:solidFill>
                      <a:srgbClr val="80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22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10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7E81F-0611-D192-C0E4-7667B0631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890B49F4-EA67-153A-EA36-697F666F0334}"/>
              </a:ext>
            </a:extLst>
          </p:cNvPr>
          <p:cNvSpPr txBox="1">
            <a:spLocks/>
          </p:cNvSpPr>
          <p:nvPr/>
        </p:nvSpPr>
        <p:spPr>
          <a:xfrm>
            <a:off x="294503" y="229201"/>
            <a:ext cx="5257800" cy="314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Анализ количественных переменных</a:t>
            </a:r>
          </a:p>
        </p:txBody>
      </p:sp>
      <p:pic>
        <p:nvPicPr>
          <p:cNvPr id="3" name="Рисунок 2" descr="Изображение выглядит как текст, меню, снимок экрана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CF3AA7C-C521-FC90-2464-BBE0FA5844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7265"/>
          <a:stretch>
            <a:fillRect/>
          </a:stretch>
        </p:blipFill>
        <p:spPr>
          <a:xfrm>
            <a:off x="294503" y="802253"/>
            <a:ext cx="9473965" cy="584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8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4E5F6-327D-4187-FD50-90FE2B8D6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D74EF33-A844-6775-3BA9-D01132527FD6}"/>
              </a:ext>
            </a:extLst>
          </p:cNvPr>
          <p:cNvSpPr txBox="1">
            <a:spLocks/>
          </p:cNvSpPr>
          <p:nvPr/>
        </p:nvSpPr>
        <p:spPr>
          <a:xfrm>
            <a:off x="294503" y="229201"/>
            <a:ext cx="5257800" cy="314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Анализ количественных переменных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3C59C851-C9DA-615B-CB3C-9C6B00B700FC}"/>
              </a:ext>
            </a:extLst>
          </p:cNvPr>
          <p:cNvGrpSpPr/>
          <p:nvPr/>
        </p:nvGrpSpPr>
        <p:grpSpPr>
          <a:xfrm>
            <a:off x="294507" y="779951"/>
            <a:ext cx="9473966" cy="5665454"/>
            <a:chOff x="2698750" y="2552221"/>
            <a:chExt cx="7772400" cy="4562842"/>
          </a:xfrm>
        </p:grpSpPr>
        <p:pic>
          <p:nvPicPr>
            <p:cNvPr id="5" name="Рисунок 4" descr="Изображение выглядит как текст, меню&#10;&#10;Содержимое, созданное искусственным интеллектом, может быть неверным.">
              <a:extLst>
                <a:ext uri="{FF2B5EF4-FFF2-40B4-BE49-F238E27FC236}">
                  <a16:creationId xmlns:a16="http://schemas.microsoft.com/office/drawing/2014/main" id="{D1C8036F-8EB3-4F40-3C38-BE1B0D0B5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9053"/>
            <a:stretch>
              <a:fillRect/>
            </a:stretch>
          </p:blipFill>
          <p:spPr>
            <a:xfrm>
              <a:off x="2698750" y="2808201"/>
              <a:ext cx="7772400" cy="4306862"/>
            </a:xfrm>
            <a:prstGeom prst="rect">
              <a:avLst/>
            </a:prstGeom>
          </p:spPr>
        </p:pic>
        <p:pic>
          <p:nvPicPr>
            <p:cNvPr id="6" name="Рисунок 5" descr="Изображение выглядит как текст, меню, снимок экрана, число&#10;&#10;Содержимое, созданное искусственным интеллектом, может быть неверным.">
              <a:extLst>
                <a:ext uri="{FF2B5EF4-FFF2-40B4-BE49-F238E27FC236}">
                  <a16:creationId xmlns:a16="http://schemas.microsoft.com/office/drawing/2014/main" id="{F7FC653B-3FCB-20F8-7FF0-FBEE90AD5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96046"/>
            <a:stretch>
              <a:fillRect/>
            </a:stretch>
          </p:blipFill>
          <p:spPr>
            <a:xfrm>
              <a:off x="2698750" y="2552221"/>
              <a:ext cx="7772400" cy="2608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581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Шрифт, белый, че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122FF98-2FBE-69A6-6DE9-04BA075C5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03" y="757795"/>
            <a:ext cx="11249589" cy="2671205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D06C8F7-14FD-8A6B-8809-371CD75B295B}"/>
              </a:ext>
            </a:extLst>
          </p:cNvPr>
          <p:cNvSpPr txBox="1">
            <a:spLocks/>
          </p:cNvSpPr>
          <p:nvPr/>
        </p:nvSpPr>
        <p:spPr>
          <a:xfrm>
            <a:off x="294503" y="229201"/>
            <a:ext cx="5257800" cy="314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Анализ пустых значений переменных</a:t>
            </a:r>
          </a:p>
        </p:txBody>
      </p:sp>
    </p:spTree>
    <p:extLst>
      <p:ext uri="{BB962C8B-B14F-4D97-AF65-F5344CB8AC3E}">
        <p14:creationId xmlns:p14="http://schemas.microsoft.com/office/powerpoint/2010/main" val="3671003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A5F8E-EF17-0242-F7A0-A92ECD21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E70FBF9-48A4-1CE6-CE77-52A39A996AC2}"/>
              </a:ext>
            </a:extLst>
          </p:cNvPr>
          <p:cNvSpPr txBox="1">
            <a:spLocks/>
          </p:cNvSpPr>
          <p:nvPr/>
        </p:nvSpPr>
        <p:spPr>
          <a:xfrm>
            <a:off x="294502" y="229201"/>
            <a:ext cx="7318871" cy="314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Анализ уникальных значений категориальных переменных</a:t>
            </a:r>
          </a:p>
        </p:txBody>
      </p:sp>
      <p:pic>
        <p:nvPicPr>
          <p:cNvPr id="7" name="Объект 6" descr="Изображение выглядит как текст, снимок экрана, Шрифт, визитная карточ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3CC79AA-F63D-67C0-1E21-466E4D754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02" y="729082"/>
            <a:ext cx="6275011" cy="3190427"/>
          </a:xfrm>
        </p:spPr>
      </p:pic>
      <p:pic>
        <p:nvPicPr>
          <p:cNvPr id="9" name="Рисунок 8" descr="Изображение выглядит как текст, снимок экрана, круг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7DAAFD3-7604-42BD-6E3B-9AB670472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373" y="729081"/>
            <a:ext cx="4127899" cy="3190427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62A1A72D-CD1E-6AB5-2DA8-D25EA699A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525" y="4668655"/>
            <a:ext cx="11732949" cy="14602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158700" rIns="91440" bIns="68241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Переменная 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+mn-lt"/>
              </a:rPr>
              <a:t>INCOME_BASE_TYPE 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(подтверждение дохода). Самая частая форма подтверждения дохода - предоставление справки 2НДФЛ или поступление зарплаты на счет.</a:t>
            </a:r>
            <a:endParaRPr lang="ru-RU" altLang="ru-RU" sz="1600" b="1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Переменная 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+mn-lt"/>
              </a:rPr>
              <a:t>SEX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(пол). Доля мужчин незначительно превышает долю женщин среди клиентов банка, отклонение от 50/50 свыше 5%. </a:t>
            </a:r>
            <a:endParaRPr kumimoji="0" lang="ru-RU" altLang="ru-RU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5663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F92F9-1722-BC2E-9F87-CE34B63B8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BCDDE18-5338-CCBA-7E5A-EB42E9AC93DB}"/>
              </a:ext>
            </a:extLst>
          </p:cNvPr>
          <p:cNvSpPr txBox="1">
            <a:spLocks/>
          </p:cNvSpPr>
          <p:nvPr/>
        </p:nvSpPr>
        <p:spPr>
          <a:xfrm>
            <a:off x="294502" y="229201"/>
            <a:ext cx="7318871" cy="314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1800" b="1" dirty="0">
                <a:solidFill>
                  <a:srgbClr val="000000"/>
                </a:solidFill>
                <a:latin typeface="Aptos" panose="020B0004020202020204" pitchFamily="34" charset="0"/>
              </a:rPr>
              <a:t>Анализ уникальных значений категориальных переменных</a:t>
            </a:r>
          </a:p>
        </p:txBody>
      </p:sp>
      <p:pic>
        <p:nvPicPr>
          <p:cNvPr id="3" name="Рисунок 2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9D4B579-4C30-692C-F61F-500CCBF61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2" y="813225"/>
            <a:ext cx="6148917" cy="3692785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08BFE5F-9439-688B-229F-6FA68ED02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351" y="2929144"/>
            <a:ext cx="6269147" cy="3692785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B1AB2365-7245-0C80-E919-A33CB013F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502" y="4652426"/>
            <a:ext cx="5690027" cy="19527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158700" rIns="91440" bIns="68241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Переменная 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+mn-lt"/>
              </a:rPr>
              <a:t>EDUCATION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 (образование). Больше половины клиентов имеют высшее образование. При этом в таблице есть некорректные значения '</a:t>
            </a:r>
            <a:r>
              <a:rPr kumimoji="0" lang="ru-RU" altLang="ru-RU" sz="1600" b="1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n.a</a:t>
            </a:r>
            <a:r>
              <a:rPr kumimoji="0" lang="ru-RU" altLang="ru-RU" sz="16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.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', а также совмещенное значение 'Высшее/Второе высшее/Ученая степень', что тоже не совсем корректно объединять в одну категорию, учитывая, что эти категории есть по-отдельности. </a:t>
            </a:r>
            <a:endParaRPr kumimoji="0" lang="ru-RU" altLang="ru-RU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D5410255-C4A7-12BC-A0FE-A249ECC0B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0548" y="545517"/>
            <a:ext cx="4846950" cy="219892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158700" rIns="91440" bIns="68241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Переменная 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+mn-lt"/>
              </a:rPr>
              <a:t>CREDIT_PURPOSE </a:t>
            </a:r>
            <a:r>
              <a:rPr kumimoji="0" lang="ru-RU" altLang="ru-RU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(цель получения кредита). Больше половины клиентов берут кредит на ремонт. Также многие покупают автомобили и недвижимость в кредит. Наименее популярные категории: лечение, обучение, покупка бытовой техники и земли. В данных также есть категория 'Другое', которая агрегирует все оставшиеся значения.</a:t>
            </a:r>
            <a:endParaRPr kumimoji="0" lang="ru-RU" altLang="ru-RU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73759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3289</Words>
  <Application>Microsoft Macintosh PowerPoint</Application>
  <PresentationFormat>Широкоэкранный</PresentationFormat>
  <Paragraphs>268</Paragraphs>
  <Slides>38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4" baseType="lpstr">
      <vt:lpstr>Aptos</vt:lpstr>
      <vt:lpstr>Aptos Display</vt:lpstr>
      <vt:lpstr>Aptos Narrow</vt:lpstr>
      <vt:lpstr>Arial</vt:lpstr>
      <vt:lpstr>Helvetica Neue</vt:lpstr>
      <vt:lpstr>Тема Office</vt:lpstr>
      <vt:lpstr>Клиентская аналитика по данным по заявкам на кредит в банк</vt:lpstr>
      <vt:lpstr>Статистика по уникальным, нулевым и пустым значениям</vt:lpstr>
      <vt:lpstr>Социально-демографические характеристики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Арина Катышева</dc:creator>
  <cp:lastModifiedBy>Арина Катышева</cp:lastModifiedBy>
  <cp:revision>98</cp:revision>
  <dcterms:created xsi:type="dcterms:W3CDTF">2025-12-26T15:43:44Z</dcterms:created>
  <dcterms:modified xsi:type="dcterms:W3CDTF">2025-12-28T06:34:16Z</dcterms:modified>
</cp:coreProperties>
</file>